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nva Sans" panose="020B0604020202020204" charset="0"/>
      <p:regular r:id="rId19"/>
    </p:embeddedFont>
    <p:embeddedFont>
      <p:font typeface="Frunchy Sage" panose="020B0604020202020204" charset="0"/>
      <p:regular r:id="rId20"/>
    </p:embeddedFont>
    <p:embeddedFont>
      <p:font typeface="Libre Baskerville" panose="02000000000000000000" pitchFamily="2" charset="0"/>
      <p:regular r:id="rId21"/>
      <p:bold r:id="rId22"/>
      <p:italic r:id="rId23"/>
    </p:embeddedFont>
    <p:embeddedFont>
      <p:font typeface="Now" panose="020B0604020202020204" charset="0"/>
      <p:regular r:id="rId24"/>
    </p:embeddedFont>
    <p:embeddedFont>
      <p:font typeface="Now Bold" panose="020B0604020202020204" charset="0"/>
      <p:regular r:id="rId25"/>
    </p:embeddedFont>
    <p:embeddedFont>
      <p:font typeface="Open Sans" panose="020B0606030504020204" pitchFamily="34" charset="0"/>
      <p:regular r:id="rId26"/>
      <p:bold r:id="rId27"/>
      <p:italic r:id="rId28"/>
      <p:boldItalic r:id="rId29"/>
    </p:embeddedFont>
    <p:embeddedFont>
      <p:font typeface="Open Sans Bold" panose="020B0806030504020204" charset="0"/>
      <p:regular r:id="rId30"/>
    </p:embeddedFont>
    <p:embeddedFont>
      <p:font typeface="Poppins" panose="00000500000000000000" pitchFamily="2" charset="0"/>
      <p:regular r:id="rId31"/>
      <p:bold r:id="rId32"/>
      <p:italic r:id="rId33"/>
      <p:boldItalic r:id="rId34"/>
    </p:embeddedFont>
    <p:embeddedFont>
      <p:font typeface="Poppins Bold" panose="00000800000000000000" pitchFamily="2" charset="0"/>
      <p:regular r:id="rId35"/>
      <p:bold r:id="rId36"/>
    </p:embeddedFont>
    <p:embeddedFont>
      <p:font typeface="Public Sans"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8" d="100"/>
          <a:sy n="88" d="100"/>
        </p:scale>
        <p:origin x="110" y="1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453117" cy="433691"/>
          </a:xfrm>
          <a:prstGeom prst="rect">
            <a:avLst/>
          </a:prstGeom>
        </p:spPr>
      </p:pic>
      <p:grpSp>
        <p:nvGrpSpPr>
          <p:cNvPr id="4" name="Group 4"/>
          <p:cNvGrpSpPr/>
          <p:nvPr/>
        </p:nvGrpSpPr>
        <p:grpSpPr>
          <a:xfrm>
            <a:off x="17461777" y="7605853"/>
            <a:ext cx="1652447" cy="165244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id="6" name="Picture 6"/>
          <p:cNvPicPr>
            <a:picLocks noChangeAspect="1"/>
          </p:cNvPicPr>
          <p:nvPr/>
        </p:nvPicPr>
        <p:blipFill>
          <a:blip r:embed="rId5"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010081" y="315677"/>
            <a:ext cx="2898297" cy="2774040"/>
          </a:xfrm>
          <a:prstGeom prst="rect">
            <a:avLst/>
          </a:prstGeom>
        </p:spPr>
      </p:pic>
      <p:pic>
        <p:nvPicPr>
          <p:cNvPr id="7" name="Picture 7"/>
          <p:cNvPicPr>
            <a:picLocks noChangeAspect="1"/>
          </p:cNvPicPr>
          <p:nvPr/>
        </p:nvPicPr>
        <p:blipFill>
          <a:blip r:embed="rId7">
            <a:alphaModFix amt="6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71244" y="6747869"/>
            <a:ext cx="5505900" cy="3223454"/>
          </a:xfrm>
          <a:prstGeom prst="rect">
            <a:avLst/>
          </a:prstGeom>
        </p:spPr>
      </p:pic>
      <p:sp>
        <p:nvSpPr>
          <p:cNvPr id="8" name="TextBox 8"/>
          <p:cNvSpPr txBox="1"/>
          <p:nvPr/>
        </p:nvSpPr>
        <p:spPr>
          <a:xfrm>
            <a:off x="1028700" y="1329679"/>
            <a:ext cx="17837076" cy="2239027"/>
          </a:xfrm>
          <a:prstGeom prst="rect">
            <a:avLst/>
          </a:prstGeom>
        </p:spPr>
        <p:txBody>
          <a:bodyPr lIns="0" tIns="0" rIns="0" bIns="0" rtlCol="0" anchor="t">
            <a:spAutoFit/>
          </a:bodyPr>
          <a:lstStyle/>
          <a:p>
            <a:pPr>
              <a:lnSpc>
                <a:spcPts val="18334"/>
              </a:lnSpc>
            </a:pPr>
            <a:r>
              <a:rPr lang="en-US" sz="13096" spc="602">
                <a:solidFill>
                  <a:srgbClr val="D9D9D9"/>
                </a:solidFill>
                <a:latin typeface="Now"/>
              </a:rPr>
              <a:t>Intrusion Detection</a:t>
            </a:r>
          </a:p>
        </p:txBody>
      </p:sp>
      <p:sp>
        <p:nvSpPr>
          <p:cNvPr id="9" name="TextBox 9"/>
          <p:cNvSpPr txBox="1"/>
          <p:nvPr/>
        </p:nvSpPr>
        <p:spPr>
          <a:xfrm>
            <a:off x="5968905" y="3482981"/>
            <a:ext cx="5605823" cy="771435"/>
          </a:xfrm>
          <a:prstGeom prst="rect">
            <a:avLst/>
          </a:prstGeom>
        </p:spPr>
        <p:txBody>
          <a:bodyPr lIns="0" tIns="0" rIns="0" bIns="0" rtlCol="0" anchor="t">
            <a:spAutoFit/>
          </a:bodyPr>
          <a:lstStyle/>
          <a:p>
            <a:pPr algn="ctr">
              <a:lnSpc>
                <a:spcPts val="6304"/>
              </a:lnSpc>
            </a:pPr>
            <a:r>
              <a:rPr lang="en-US" sz="4503" spc="1486">
                <a:solidFill>
                  <a:srgbClr val="D9D9D9"/>
                </a:solidFill>
                <a:latin typeface="Now"/>
              </a:rPr>
              <a:t>SYSTEMZEN</a:t>
            </a:r>
          </a:p>
        </p:txBody>
      </p:sp>
      <p:sp>
        <p:nvSpPr>
          <p:cNvPr id="10" name="TextBox 10"/>
          <p:cNvSpPr txBox="1"/>
          <p:nvPr/>
        </p:nvSpPr>
        <p:spPr>
          <a:xfrm>
            <a:off x="9130073" y="7356121"/>
            <a:ext cx="7633466" cy="2113810"/>
          </a:xfrm>
          <a:prstGeom prst="rect">
            <a:avLst/>
          </a:prstGeom>
        </p:spPr>
        <p:txBody>
          <a:bodyPr lIns="0" tIns="0" rIns="0" bIns="0" rtlCol="0" anchor="t">
            <a:spAutoFit/>
          </a:bodyPr>
          <a:lstStyle/>
          <a:p>
            <a:pPr algn="r">
              <a:lnSpc>
                <a:spcPts val="3364"/>
              </a:lnSpc>
            </a:pPr>
            <a:r>
              <a:rPr lang="en-US" sz="2403" spc="249">
                <a:solidFill>
                  <a:srgbClr val="D9D9D9"/>
                </a:solidFill>
                <a:latin typeface="Now"/>
              </a:rPr>
              <a:t>Dr. Ashima Yadav (Mentor)</a:t>
            </a:r>
          </a:p>
          <a:p>
            <a:pPr algn="r">
              <a:lnSpc>
                <a:spcPts val="3364"/>
              </a:lnSpc>
            </a:pPr>
            <a:r>
              <a:rPr lang="en-US" sz="2403" spc="249">
                <a:solidFill>
                  <a:srgbClr val="D9D9D9"/>
                </a:solidFill>
                <a:latin typeface="Now"/>
              </a:rPr>
              <a:t>Aditya Singh (E21BCAU0014)</a:t>
            </a:r>
          </a:p>
          <a:p>
            <a:pPr algn="r">
              <a:lnSpc>
                <a:spcPts val="3364"/>
              </a:lnSpc>
            </a:pPr>
            <a:r>
              <a:rPr lang="en-US" sz="2403" spc="249">
                <a:solidFill>
                  <a:srgbClr val="D9D9D9"/>
                </a:solidFill>
                <a:latin typeface="Now"/>
              </a:rPr>
              <a:t>Archita Dubey (E21BCAU0068)</a:t>
            </a:r>
          </a:p>
          <a:p>
            <a:pPr algn="r">
              <a:lnSpc>
                <a:spcPts val="3364"/>
              </a:lnSpc>
            </a:pPr>
            <a:r>
              <a:rPr lang="en-US" sz="2403" spc="249">
                <a:solidFill>
                  <a:srgbClr val="D9D9D9"/>
                </a:solidFill>
                <a:latin typeface="Now"/>
              </a:rPr>
              <a:t>Vedanth T. Sreenivasan (E21BCAU009)</a:t>
            </a:r>
          </a:p>
          <a:p>
            <a:pPr algn="r">
              <a:lnSpc>
                <a:spcPts val="3364"/>
              </a:lnSpc>
            </a:pPr>
            <a:endParaRPr lang="en-US" sz="2403" spc="249">
              <a:solidFill>
                <a:srgbClr val="D9D9D9"/>
              </a:solidFill>
              <a:latin typeface="N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82361" y="2376670"/>
            <a:ext cx="10120657" cy="5694852"/>
          </a:xfrm>
          <a:prstGeom prst="rect">
            <a:avLst/>
          </a:prstGeom>
        </p:spPr>
      </p:pic>
      <p:sp>
        <p:nvSpPr>
          <p:cNvPr id="3" name="TextBox 3"/>
          <p:cNvSpPr txBox="1"/>
          <p:nvPr/>
        </p:nvSpPr>
        <p:spPr>
          <a:xfrm>
            <a:off x="1028700" y="602022"/>
            <a:ext cx="5097531" cy="758105"/>
          </a:xfrm>
          <a:prstGeom prst="rect">
            <a:avLst/>
          </a:prstGeom>
        </p:spPr>
        <p:txBody>
          <a:bodyPr lIns="0" tIns="0" rIns="0" bIns="0" rtlCol="0" anchor="t">
            <a:spAutoFit/>
          </a:bodyPr>
          <a:lstStyle/>
          <a:p>
            <a:pPr algn="ctr">
              <a:lnSpc>
                <a:spcPts val="6120"/>
              </a:lnSpc>
              <a:spcBef>
                <a:spcPct val="0"/>
              </a:spcBef>
            </a:pPr>
            <a:r>
              <a:rPr lang="en-US" sz="4371">
                <a:solidFill>
                  <a:srgbClr val="FFFFFF"/>
                </a:solidFill>
                <a:latin typeface="Public Sans"/>
              </a:rPr>
              <a:t>Network-Based IDS</a:t>
            </a:r>
          </a:p>
        </p:txBody>
      </p:sp>
      <p:sp>
        <p:nvSpPr>
          <p:cNvPr id="4" name="TextBox 4"/>
          <p:cNvSpPr txBox="1"/>
          <p:nvPr/>
        </p:nvSpPr>
        <p:spPr>
          <a:xfrm>
            <a:off x="0" y="2108236"/>
            <a:ext cx="7882361" cy="7978739"/>
          </a:xfrm>
          <a:prstGeom prst="rect">
            <a:avLst/>
          </a:prstGeom>
        </p:spPr>
        <p:txBody>
          <a:bodyPr lIns="0" tIns="0" rIns="0" bIns="0" rtlCol="0" anchor="t">
            <a:spAutoFit/>
          </a:bodyPr>
          <a:lstStyle/>
          <a:p>
            <a:pPr marL="380580" lvl="1" indent="-190290">
              <a:lnSpc>
                <a:spcPts val="3190"/>
              </a:lnSpc>
              <a:buFont typeface="Arial"/>
              <a:buChar char="•"/>
            </a:pPr>
            <a:r>
              <a:rPr lang="en-US" sz="1762" spc="38">
                <a:solidFill>
                  <a:srgbClr val="FFFFFF"/>
                </a:solidFill>
                <a:latin typeface="Public Sans"/>
              </a:rPr>
              <a:t>A network-based intrusion detection system (NIDS) is a security system that monitors and analyzes network traffic for signs of malicious activity or policy violations. It is typically deployed on a network perimeter, such as at the boundary between a company’s internal network and the internet. </a:t>
            </a:r>
          </a:p>
          <a:p>
            <a:pPr>
              <a:lnSpc>
                <a:spcPts val="3190"/>
              </a:lnSpc>
            </a:pPr>
            <a:endParaRPr lang="en-US" sz="1762" spc="38">
              <a:solidFill>
                <a:srgbClr val="FFFFFF"/>
              </a:solidFill>
              <a:latin typeface="Public Sans"/>
            </a:endParaRPr>
          </a:p>
          <a:p>
            <a:pPr marL="380580" lvl="1" indent="-190290">
              <a:lnSpc>
                <a:spcPts val="3190"/>
              </a:lnSpc>
              <a:buFont typeface="Arial"/>
              <a:buChar char="•"/>
            </a:pPr>
            <a:r>
              <a:rPr lang="en-US" sz="1762" spc="38">
                <a:solidFill>
                  <a:srgbClr val="FFFFFF"/>
                </a:solidFill>
                <a:latin typeface="Public Sans"/>
              </a:rPr>
              <a:t>The purpose of a NIDS is to identify and respond to potential security incidents in real-time, before they can cause significant damage to the network or its data.</a:t>
            </a:r>
          </a:p>
          <a:p>
            <a:pPr>
              <a:lnSpc>
                <a:spcPts val="3190"/>
              </a:lnSpc>
            </a:pPr>
            <a:endParaRPr lang="en-US" sz="1762" spc="38">
              <a:solidFill>
                <a:srgbClr val="FFFFFF"/>
              </a:solidFill>
              <a:latin typeface="Public Sans"/>
            </a:endParaRPr>
          </a:p>
          <a:p>
            <a:pPr marL="380580" lvl="1" indent="-190290">
              <a:lnSpc>
                <a:spcPts val="3190"/>
              </a:lnSpc>
              <a:buFont typeface="Arial"/>
              <a:buChar char="•"/>
            </a:pPr>
            <a:r>
              <a:rPr lang="en-US" sz="1762" spc="38">
                <a:solidFill>
                  <a:srgbClr val="FFFFFF"/>
                </a:solidFill>
                <a:latin typeface="Public Sans"/>
              </a:rPr>
              <a:t>The main components of a NIDS include sensors, a central management console, and analysis engines. The sensors are responsible for capturing network traffic and sending it to the management console for analysis. </a:t>
            </a:r>
          </a:p>
          <a:p>
            <a:pPr>
              <a:lnSpc>
                <a:spcPts val="3190"/>
              </a:lnSpc>
            </a:pPr>
            <a:endParaRPr lang="en-US" sz="1762" spc="38">
              <a:solidFill>
                <a:srgbClr val="FFFFFF"/>
              </a:solidFill>
              <a:latin typeface="Public Sans"/>
            </a:endParaRPr>
          </a:p>
          <a:p>
            <a:pPr marL="380580" lvl="1" indent="-190290">
              <a:lnSpc>
                <a:spcPts val="3190"/>
              </a:lnSpc>
              <a:buFont typeface="Arial"/>
              <a:buChar char="•"/>
            </a:pPr>
            <a:r>
              <a:rPr lang="en-US" sz="1762" spc="38">
                <a:solidFill>
                  <a:srgbClr val="FFFFFF"/>
                </a:solidFill>
                <a:latin typeface="Public Sans"/>
              </a:rPr>
              <a:t>The management console is responsible for storing and analyzing the traffic data, and for generating alerts when suspicious activity is detected. The analysis engines use complex algorithms and machine learning techniques to analyze the traffic data and identify potential threats.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52400" y="2400300"/>
            <a:ext cx="12933782" cy="7138814"/>
          </a:xfrm>
          <a:prstGeom prst="rect">
            <a:avLst/>
          </a:prstGeom>
        </p:spPr>
        <p:txBody>
          <a:bodyPr lIns="0" tIns="0" rIns="0" bIns="0" rtlCol="0" anchor="t">
            <a:spAutoFit/>
          </a:bodyPr>
          <a:lstStyle/>
          <a:p>
            <a:pPr marL="425793" lvl="1" indent="-212897" algn="ctr">
              <a:lnSpc>
                <a:spcPts val="2761"/>
              </a:lnSpc>
              <a:buFont typeface="Arial"/>
              <a:buChar char="•"/>
            </a:pPr>
            <a:r>
              <a:rPr lang="en-US" sz="1600" dirty="0">
                <a:solidFill>
                  <a:srgbClr val="FFFFFF"/>
                </a:solidFill>
                <a:latin typeface="Public Sans"/>
              </a:rPr>
              <a:t>Data Collection: One of the biggest challenges of IDS projects is collecting data from various sources. The data can be in different formats, and it can be difficult to parse and analyze the data.</a:t>
            </a:r>
          </a:p>
          <a:p>
            <a:pPr algn="ctr">
              <a:lnSpc>
                <a:spcPts val="2761"/>
              </a:lnSpc>
            </a:pPr>
            <a:endParaRPr lang="en-US" sz="1600" dirty="0">
              <a:solidFill>
                <a:srgbClr val="FFFFFF"/>
              </a:solidFill>
              <a:latin typeface="Public Sans"/>
            </a:endParaRPr>
          </a:p>
          <a:p>
            <a:pPr marL="425793" lvl="1" indent="-212897" algn="ctr">
              <a:lnSpc>
                <a:spcPts val="2761"/>
              </a:lnSpc>
              <a:buFont typeface="Arial"/>
              <a:buChar char="•"/>
            </a:pPr>
            <a:r>
              <a:rPr lang="en-US" sz="1600" dirty="0">
                <a:solidFill>
                  <a:srgbClr val="FFFFFF"/>
                </a:solidFill>
                <a:latin typeface="Public Sans"/>
              </a:rPr>
              <a:t>Algorithm Selection: Choosing the right algorithms for detecting and analyzing network traffic is crucial. IDS requires algorithms that are both fast and accurate, which can be challenging to find.</a:t>
            </a:r>
          </a:p>
          <a:p>
            <a:pPr algn="ctr">
              <a:lnSpc>
                <a:spcPts val="2761"/>
              </a:lnSpc>
            </a:pPr>
            <a:endParaRPr lang="en-US" sz="1600" dirty="0">
              <a:solidFill>
                <a:srgbClr val="FFFFFF"/>
              </a:solidFill>
              <a:latin typeface="Public Sans"/>
            </a:endParaRPr>
          </a:p>
          <a:p>
            <a:pPr marL="425793" lvl="1" indent="-212897" algn="ctr">
              <a:lnSpc>
                <a:spcPts val="2761"/>
              </a:lnSpc>
              <a:buFont typeface="Arial"/>
              <a:buChar char="•"/>
            </a:pPr>
            <a:r>
              <a:rPr lang="en-US" sz="1600" dirty="0">
                <a:solidFill>
                  <a:srgbClr val="FFFFFF"/>
                </a:solidFill>
                <a:latin typeface="Public Sans"/>
              </a:rPr>
              <a:t>False Positives: False positives can be a significant issue in IDS projects, as they can cause unnecessary alerts and consume resources. Reducing false positives is a critical challenge in IDS projects.</a:t>
            </a:r>
          </a:p>
          <a:p>
            <a:pPr algn="ctr">
              <a:lnSpc>
                <a:spcPts val="2761"/>
              </a:lnSpc>
            </a:pPr>
            <a:endParaRPr lang="en-US" sz="1600" dirty="0">
              <a:solidFill>
                <a:srgbClr val="FFFFFF"/>
              </a:solidFill>
              <a:latin typeface="Public Sans"/>
            </a:endParaRPr>
          </a:p>
          <a:p>
            <a:pPr marL="425793" lvl="1" indent="-212897" algn="ctr">
              <a:lnSpc>
                <a:spcPts val="2761"/>
              </a:lnSpc>
              <a:buFont typeface="Arial"/>
              <a:buChar char="•"/>
            </a:pPr>
            <a:r>
              <a:rPr lang="en-US" sz="1600" dirty="0">
                <a:solidFill>
                  <a:srgbClr val="FFFFFF"/>
                </a:solidFill>
                <a:latin typeface="Public Sans"/>
              </a:rPr>
              <a:t>Real-time Processing: IDS systems need to process network traffic in real-time, which can be a challenge for even the fastest systems. Processing speed is essential for detecting and preventing attacks before they cause significant damage.</a:t>
            </a:r>
          </a:p>
          <a:p>
            <a:pPr algn="ctr">
              <a:lnSpc>
                <a:spcPts val="2761"/>
              </a:lnSpc>
            </a:pPr>
            <a:endParaRPr lang="en-US" sz="1600" dirty="0">
              <a:solidFill>
                <a:srgbClr val="FFFFFF"/>
              </a:solidFill>
              <a:latin typeface="Public Sans"/>
            </a:endParaRPr>
          </a:p>
          <a:p>
            <a:pPr marL="425793" lvl="1" indent="-212897" algn="ctr">
              <a:lnSpc>
                <a:spcPts val="2761"/>
              </a:lnSpc>
              <a:buFont typeface="Arial"/>
              <a:buChar char="•"/>
            </a:pPr>
            <a:r>
              <a:rPr lang="en-US" sz="1600" dirty="0">
                <a:solidFill>
                  <a:srgbClr val="FFFFFF"/>
                </a:solidFill>
                <a:latin typeface="Public Sans"/>
              </a:rPr>
              <a:t>Integration: Integrating the IDS system with other security systems, such as firewalls and antivirus software, can be challenging. This requires a thorough understanding of the existing security architecture and how the new system will fit into it.</a:t>
            </a:r>
          </a:p>
          <a:p>
            <a:pPr algn="ctr">
              <a:lnSpc>
                <a:spcPts val="2761"/>
              </a:lnSpc>
            </a:pPr>
            <a:endParaRPr lang="en-US" sz="1600" dirty="0">
              <a:solidFill>
                <a:srgbClr val="FFFFFF"/>
              </a:solidFill>
              <a:latin typeface="Public Sans"/>
            </a:endParaRPr>
          </a:p>
          <a:p>
            <a:pPr marL="425793" lvl="1" indent="-212897" algn="ctr">
              <a:lnSpc>
                <a:spcPts val="2761"/>
              </a:lnSpc>
              <a:buFont typeface="Arial"/>
              <a:buChar char="•"/>
            </a:pPr>
            <a:r>
              <a:rPr lang="en-US" sz="1600" dirty="0">
                <a:solidFill>
                  <a:srgbClr val="FFFFFF"/>
                </a:solidFill>
                <a:latin typeface="Public Sans"/>
              </a:rPr>
              <a:t>Resources: IDS projects require significant resources, both in terms of hardware and software. Setting up a high-performance IDS system can be expensive and requires careful planning.</a:t>
            </a:r>
          </a:p>
          <a:p>
            <a:pPr algn="ctr">
              <a:lnSpc>
                <a:spcPts val="2761"/>
              </a:lnSpc>
            </a:pPr>
            <a:endParaRPr lang="en-US" sz="1600" dirty="0">
              <a:solidFill>
                <a:srgbClr val="FFFFFF"/>
              </a:solidFill>
              <a:latin typeface="Public Sans"/>
            </a:endParaRPr>
          </a:p>
          <a:p>
            <a:pPr marL="425793" lvl="1" indent="-212897" algn="ctr">
              <a:lnSpc>
                <a:spcPts val="2761"/>
              </a:lnSpc>
              <a:buFont typeface="Arial"/>
              <a:buChar char="•"/>
            </a:pPr>
            <a:r>
              <a:rPr lang="en-US" sz="1600" dirty="0">
                <a:solidFill>
                  <a:srgbClr val="FFFFFF"/>
                </a:solidFill>
                <a:latin typeface="Public Sans"/>
              </a:rPr>
              <a:t>System Maintenance: Maintaining an IDS system is an ongoing challenge. The system must be kept up to date with the latest security patches and software updates, and any issues must be addressed promptly to ensure the system remains effective.</a:t>
            </a:r>
          </a:p>
        </p:txBody>
      </p:sp>
      <p:pic>
        <p:nvPicPr>
          <p:cNvPr id="3" name="Picture 3"/>
          <p:cNvPicPr>
            <a:picLocks noChangeAspect="1"/>
          </p:cNvPicPr>
          <p:nvPr/>
        </p:nvPicPr>
        <p:blipFill>
          <a:blip r:embed="rId2"/>
          <a:srcRect l="27695"/>
          <a:stretch>
            <a:fillRect/>
          </a:stretch>
        </p:blipFill>
        <p:spPr>
          <a:xfrm>
            <a:off x="12933782" y="2283705"/>
            <a:ext cx="5354218" cy="5476714"/>
          </a:xfrm>
          <a:prstGeom prst="rect">
            <a:avLst/>
          </a:prstGeom>
        </p:spPr>
      </p:pic>
      <p:sp>
        <p:nvSpPr>
          <p:cNvPr id="4" name="TextBox 4"/>
          <p:cNvSpPr txBox="1"/>
          <p:nvPr/>
        </p:nvSpPr>
        <p:spPr>
          <a:xfrm>
            <a:off x="304800" y="6976"/>
            <a:ext cx="4591353" cy="1742528"/>
          </a:xfrm>
          <a:prstGeom prst="rect">
            <a:avLst/>
          </a:prstGeom>
        </p:spPr>
        <p:txBody>
          <a:bodyPr lIns="0" tIns="0" rIns="0" bIns="0" rtlCol="0" anchor="t">
            <a:spAutoFit/>
          </a:bodyPr>
          <a:lstStyle/>
          <a:p>
            <a:pPr algn="ctr">
              <a:lnSpc>
                <a:spcPts val="7088"/>
              </a:lnSpc>
              <a:spcBef>
                <a:spcPct val="0"/>
              </a:spcBef>
            </a:pPr>
            <a:r>
              <a:rPr lang="en-US" sz="5063" dirty="0">
                <a:solidFill>
                  <a:srgbClr val="FFFFFF"/>
                </a:solidFill>
                <a:latin typeface="Public Sans"/>
              </a:rPr>
              <a:t>IDS Challenges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2057408" y="4836148"/>
            <a:ext cx="14173185" cy="4568824"/>
          </a:xfrm>
          <a:prstGeom prst="rect">
            <a:avLst/>
          </a:prstGeom>
        </p:spPr>
        <p:txBody>
          <a:bodyPr lIns="0" tIns="0" rIns="0" bIns="0" rtlCol="0" anchor="t">
            <a:spAutoFit/>
          </a:bodyPr>
          <a:lstStyle/>
          <a:p>
            <a:pPr algn="ctr">
              <a:lnSpc>
                <a:spcPts val="2800"/>
              </a:lnSpc>
            </a:pPr>
            <a:r>
              <a:rPr lang="en-US" sz="2000">
                <a:solidFill>
                  <a:srgbClr val="FFFFFF"/>
                </a:solidFill>
                <a:latin typeface="Libre Baskerville"/>
              </a:rPr>
              <a:t>In conclusion, developing an IDS using Python, Docker, HTML, CSS, and JS was a challenging task that required a significant amount of effort, time, and technical expertise. The project involved implementing various components, including the network-based IDS, machine learning algorithms, and a web-based user interface. However, we faced some challenges, such as data preprocessing, feature selection for machine learning, and deploying the project using Docker containers. Additionally, designing and implementing the user interface with HTML, CSS, and JS also presented its own set of difficulties.</a:t>
            </a:r>
          </a:p>
          <a:p>
            <a:pPr algn="ctr">
              <a:lnSpc>
                <a:spcPts val="2800"/>
              </a:lnSpc>
            </a:pPr>
            <a:endParaRPr lang="en-US" sz="2000">
              <a:solidFill>
                <a:srgbClr val="FFFFFF"/>
              </a:solidFill>
              <a:latin typeface="Libre Baskerville"/>
            </a:endParaRPr>
          </a:p>
          <a:p>
            <a:pPr algn="ctr">
              <a:lnSpc>
                <a:spcPts val="2800"/>
              </a:lnSpc>
            </a:pPr>
            <a:endParaRPr lang="en-US" sz="2000">
              <a:solidFill>
                <a:srgbClr val="FFFFFF"/>
              </a:solidFill>
              <a:latin typeface="Libre Baskerville"/>
            </a:endParaRPr>
          </a:p>
          <a:p>
            <a:pPr algn="ctr">
              <a:lnSpc>
                <a:spcPts val="2800"/>
              </a:lnSpc>
            </a:pPr>
            <a:r>
              <a:rPr lang="en-US" sz="2000">
                <a:solidFill>
                  <a:srgbClr val="FFFFFF"/>
                </a:solidFill>
                <a:latin typeface="Libre Baskerville"/>
              </a:rPr>
              <a:t>Nevertheless, the project was a great learning experience that allowed us to gain valuable knowledge and expertise in working with different technologies and developing a comprehensive IDS system. Despite the challenges, we are proud of the final result and the robustness of the IDS system. We hope that our project can serve as a helpful resource for those interested in network security and IDS system development.</a:t>
            </a:r>
          </a:p>
          <a:p>
            <a:pPr algn="ctr">
              <a:lnSpc>
                <a:spcPts val="2800"/>
              </a:lnSpc>
            </a:pPr>
            <a:endParaRPr lang="en-US" sz="2000">
              <a:solidFill>
                <a:srgbClr val="FFFFFF"/>
              </a:solidFill>
              <a:latin typeface="Libre Baskerville"/>
            </a:endParaRPr>
          </a:p>
        </p:txBody>
      </p:sp>
      <p:pic>
        <p:nvPicPr>
          <p:cNvPr id="3" name="Picture 3"/>
          <p:cNvPicPr>
            <a:picLocks noChangeAspect="1"/>
          </p:cNvPicPr>
          <p:nvPr/>
        </p:nvPicPr>
        <p:blipFill>
          <a:blip r:embed="rId2"/>
          <a:srcRect/>
          <a:stretch>
            <a:fillRect/>
          </a:stretch>
        </p:blipFill>
        <p:spPr>
          <a:xfrm>
            <a:off x="1588446" y="312360"/>
            <a:ext cx="6692340" cy="30067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771525" y="2983865"/>
            <a:ext cx="16744950" cy="3756025"/>
          </a:xfrm>
          <a:prstGeom prst="rect">
            <a:avLst/>
          </a:prstGeom>
        </p:spPr>
        <p:txBody>
          <a:bodyPr lIns="0" tIns="0" rIns="0" bIns="0" rtlCol="0" anchor="t">
            <a:spAutoFit/>
          </a:bodyPr>
          <a:lstStyle/>
          <a:p>
            <a:pPr marL="0" lvl="0" indent="0" algn="ctr">
              <a:lnSpc>
                <a:spcPts val="30799"/>
              </a:lnSpc>
              <a:spcBef>
                <a:spcPct val="0"/>
              </a:spcBef>
            </a:pPr>
            <a:r>
              <a:rPr lang="en-US" sz="21999" u="none">
                <a:solidFill>
                  <a:srgbClr val="FFFFFF"/>
                </a:solidFill>
                <a:latin typeface="Open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4E4"/>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18288000" cy="5143500"/>
            <a:chOff x="0" y="0"/>
            <a:chExt cx="7636445" cy="2147750"/>
          </a:xfrm>
        </p:grpSpPr>
        <p:sp>
          <p:nvSpPr>
            <p:cNvPr id="3" name="Freeform 3"/>
            <p:cNvSpPr/>
            <p:nvPr/>
          </p:nvSpPr>
          <p:spPr>
            <a:xfrm>
              <a:off x="0" y="0"/>
              <a:ext cx="7636445" cy="2147750"/>
            </a:xfrm>
            <a:custGeom>
              <a:avLst/>
              <a:gdLst/>
              <a:ahLst/>
              <a:cxnLst/>
              <a:rect l="l" t="t" r="r" b="b"/>
              <a:pathLst>
                <a:path w="7636445" h="2147750">
                  <a:moveTo>
                    <a:pt x="0" y="0"/>
                  </a:moveTo>
                  <a:lnTo>
                    <a:pt x="7636445" y="0"/>
                  </a:lnTo>
                  <a:lnTo>
                    <a:pt x="7636445" y="2147750"/>
                  </a:lnTo>
                  <a:lnTo>
                    <a:pt x="0" y="2147750"/>
                  </a:lnTo>
                  <a:close/>
                </a:path>
              </a:pathLst>
            </a:custGeom>
            <a:solidFill>
              <a:srgbClr val="1B1B1B"/>
            </a:solidFill>
          </p:spPr>
        </p:sp>
      </p:grpSp>
      <p:grpSp>
        <p:nvGrpSpPr>
          <p:cNvPr id="4" name="Group 4"/>
          <p:cNvGrpSpPr/>
          <p:nvPr/>
        </p:nvGrpSpPr>
        <p:grpSpPr>
          <a:xfrm>
            <a:off x="397707" y="2834742"/>
            <a:ext cx="3725177" cy="4880508"/>
            <a:chOff x="0" y="0"/>
            <a:chExt cx="4966903" cy="6507344"/>
          </a:xfrm>
        </p:grpSpPr>
        <p:pic>
          <p:nvPicPr>
            <p:cNvPr id="5" name="Picture 5"/>
            <p:cNvPicPr>
              <a:picLocks noChangeAspect="1"/>
            </p:cNvPicPr>
            <p:nvPr/>
          </p:nvPicPr>
          <p:blipFill>
            <a:blip r:embed="rId2"/>
            <a:srcRect t="17671" r="16845" b="825"/>
            <a:stretch>
              <a:fillRect/>
            </a:stretch>
          </p:blipFill>
          <p:spPr>
            <a:xfrm>
              <a:off x="0" y="0"/>
              <a:ext cx="4966903" cy="6507344"/>
            </a:xfrm>
            <a:prstGeom prst="rect">
              <a:avLst/>
            </a:prstGeom>
          </p:spPr>
        </p:pic>
      </p:grpSp>
      <p:grpSp>
        <p:nvGrpSpPr>
          <p:cNvPr id="6" name="Group 6"/>
          <p:cNvGrpSpPr/>
          <p:nvPr/>
        </p:nvGrpSpPr>
        <p:grpSpPr>
          <a:xfrm>
            <a:off x="9542167" y="2834742"/>
            <a:ext cx="3701276" cy="4880508"/>
            <a:chOff x="0" y="0"/>
            <a:chExt cx="4935034" cy="6507344"/>
          </a:xfrm>
        </p:grpSpPr>
        <p:pic>
          <p:nvPicPr>
            <p:cNvPr id="7" name="Picture 7"/>
            <p:cNvPicPr>
              <a:picLocks noChangeAspect="1"/>
            </p:cNvPicPr>
            <p:nvPr/>
          </p:nvPicPr>
          <p:blipFill>
            <a:blip r:embed="rId3"/>
            <a:srcRect l="12081" r="12081"/>
            <a:stretch>
              <a:fillRect/>
            </a:stretch>
          </p:blipFill>
          <p:spPr>
            <a:xfrm>
              <a:off x="0" y="0"/>
              <a:ext cx="4935034" cy="6507344"/>
            </a:xfrm>
            <a:prstGeom prst="rect">
              <a:avLst/>
            </a:prstGeom>
          </p:spPr>
        </p:pic>
      </p:grpSp>
      <p:grpSp>
        <p:nvGrpSpPr>
          <p:cNvPr id="8" name="Group 8"/>
          <p:cNvGrpSpPr/>
          <p:nvPr/>
        </p:nvGrpSpPr>
        <p:grpSpPr>
          <a:xfrm>
            <a:off x="4878015" y="2834742"/>
            <a:ext cx="3724624" cy="4880508"/>
            <a:chOff x="0" y="0"/>
            <a:chExt cx="4966165" cy="6507344"/>
          </a:xfrm>
        </p:grpSpPr>
        <p:pic>
          <p:nvPicPr>
            <p:cNvPr id="9" name="Picture 9"/>
            <p:cNvPicPr>
              <a:picLocks noChangeAspect="1"/>
            </p:cNvPicPr>
            <p:nvPr/>
          </p:nvPicPr>
          <p:blipFill>
            <a:blip r:embed="rId4"/>
            <a:srcRect t="15514" b="15514"/>
            <a:stretch>
              <a:fillRect/>
            </a:stretch>
          </p:blipFill>
          <p:spPr>
            <a:xfrm>
              <a:off x="0" y="0"/>
              <a:ext cx="4966165" cy="6507344"/>
            </a:xfrm>
            <a:prstGeom prst="rect">
              <a:avLst/>
            </a:prstGeom>
          </p:spPr>
        </p:pic>
      </p:grpSp>
      <p:grpSp>
        <p:nvGrpSpPr>
          <p:cNvPr id="10" name="Group 10"/>
          <p:cNvGrpSpPr/>
          <p:nvPr/>
        </p:nvGrpSpPr>
        <p:grpSpPr>
          <a:xfrm>
            <a:off x="14186418" y="2702382"/>
            <a:ext cx="3720902" cy="4882235"/>
            <a:chOff x="0" y="0"/>
            <a:chExt cx="4961203" cy="6509647"/>
          </a:xfrm>
        </p:grpSpPr>
        <p:pic>
          <p:nvPicPr>
            <p:cNvPr id="11" name="Picture 11"/>
            <p:cNvPicPr>
              <a:picLocks noChangeAspect="1"/>
            </p:cNvPicPr>
            <p:nvPr/>
          </p:nvPicPr>
          <p:blipFill>
            <a:blip r:embed="rId5"/>
            <a:srcRect l="11093" r="20336" b="10029"/>
            <a:stretch>
              <a:fillRect/>
            </a:stretch>
          </p:blipFill>
          <p:spPr>
            <a:xfrm>
              <a:off x="0" y="0"/>
              <a:ext cx="4961203" cy="6509647"/>
            </a:xfrm>
            <a:prstGeom prst="rect">
              <a:avLst/>
            </a:prstGeom>
          </p:spPr>
        </p:pic>
      </p:grpSp>
      <p:sp>
        <p:nvSpPr>
          <p:cNvPr id="12" name="TextBox 12"/>
          <p:cNvSpPr txBox="1"/>
          <p:nvPr/>
        </p:nvSpPr>
        <p:spPr>
          <a:xfrm>
            <a:off x="1069804" y="866775"/>
            <a:ext cx="11665762" cy="1388467"/>
          </a:xfrm>
          <a:prstGeom prst="rect">
            <a:avLst/>
          </a:prstGeom>
        </p:spPr>
        <p:txBody>
          <a:bodyPr lIns="0" tIns="0" rIns="0" bIns="0" rtlCol="0" anchor="t">
            <a:spAutoFit/>
          </a:bodyPr>
          <a:lstStyle/>
          <a:p>
            <a:pPr>
              <a:lnSpc>
                <a:spcPts val="11200"/>
              </a:lnSpc>
            </a:pPr>
            <a:r>
              <a:rPr lang="en-US" sz="8000" spc="368">
                <a:solidFill>
                  <a:srgbClr val="000000"/>
                </a:solidFill>
                <a:latin typeface="Now Bold"/>
              </a:rPr>
              <a:t>Meet The Team</a:t>
            </a:r>
          </a:p>
        </p:txBody>
      </p:sp>
      <p:sp>
        <p:nvSpPr>
          <p:cNvPr id="13" name="TextBox 13"/>
          <p:cNvSpPr txBox="1"/>
          <p:nvPr/>
        </p:nvSpPr>
        <p:spPr>
          <a:xfrm>
            <a:off x="-143378" y="7801273"/>
            <a:ext cx="4807346" cy="422221"/>
          </a:xfrm>
          <a:prstGeom prst="rect">
            <a:avLst/>
          </a:prstGeom>
        </p:spPr>
        <p:txBody>
          <a:bodyPr lIns="0" tIns="0" rIns="0" bIns="0" rtlCol="0" anchor="t">
            <a:spAutoFit/>
          </a:bodyPr>
          <a:lstStyle/>
          <a:p>
            <a:pPr algn="ctr">
              <a:lnSpc>
                <a:spcPts val="3500"/>
              </a:lnSpc>
            </a:pPr>
            <a:r>
              <a:rPr lang="en-US" sz="2500" spc="187">
                <a:solidFill>
                  <a:srgbClr val="E8E4E4"/>
                </a:solidFill>
                <a:latin typeface="Now"/>
              </a:rPr>
              <a:t>Archita Dubey</a:t>
            </a:r>
          </a:p>
        </p:txBody>
      </p:sp>
      <p:sp>
        <p:nvSpPr>
          <p:cNvPr id="14" name="TextBox 14"/>
          <p:cNvSpPr txBox="1"/>
          <p:nvPr/>
        </p:nvSpPr>
        <p:spPr>
          <a:xfrm>
            <a:off x="250319" y="8566276"/>
            <a:ext cx="3872565" cy="389255"/>
          </a:xfrm>
          <a:prstGeom prst="rect">
            <a:avLst/>
          </a:prstGeom>
        </p:spPr>
        <p:txBody>
          <a:bodyPr lIns="0" tIns="0" rIns="0" bIns="0" rtlCol="0" anchor="t">
            <a:spAutoFit/>
          </a:bodyPr>
          <a:lstStyle/>
          <a:p>
            <a:pPr algn="ctr">
              <a:lnSpc>
                <a:spcPts val="3220"/>
              </a:lnSpc>
            </a:pPr>
            <a:r>
              <a:rPr lang="en-US" sz="2300" spc="239">
                <a:solidFill>
                  <a:srgbClr val="E8E4E4"/>
                </a:solidFill>
                <a:latin typeface="Now"/>
              </a:rPr>
              <a:t>E21BCAU0068</a:t>
            </a:r>
          </a:p>
        </p:txBody>
      </p:sp>
      <p:sp>
        <p:nvSpPr>
          <p:cNvPr id="15" name="TextBox 15"/>
          <p:cNvSpPr txBox="1"/>
          <p:nvPr/>
        </p:nvSpPr>
        <p:spPr>
          <a:xfrm>
            <a:off x="4336654" y="7801273"/>
            <a:ext cx="4807346" cy="422221"/>
          </a:xfrm>
          <a:prstGeom prst="rect">
            <a:avLst/>
          </a:prstGeom>
        </p:spPr>
        <p:txBody>
          <a:bodyPr lIns="0" tIns="0" rIns="0" bIns="0" rtlCol="0" anchor="t">
            <a:spAutoFit/>
          </a:bodyPr>
          <a:lstStyle/>
          <a:p>
            <a:pPr algn="ctr">
              <a:lnSpc>
                <a:spcPts val="3500"/>
              </a:lnSpc>
            </a:pPr>
            <a:r>
              <a:rPr lang="en-US" sz="2500" spc="187">
                <a:solidFill>
                  <a:srgbClr val="E8E4E4"/>
                </a:solidFill>
                <a:latin typeface="Now"/>
              </a:rPr>
              <a:t>Aditya Singh</a:t>
            </a:r>
          </a:p>
        </p:txBody>
      </p:sp>
      <p:sp>
        <p:nvSpPr>
          <p:cNvPr id="16" name="TextBox 16"/>
          <p:cNvSpPr txBox="1"/>
          <p:nvPr/>
        </p:nvSpPr>
        <p:spPr>
          <a:xfrm>
            <a:off x="4663968" y="8566276"/>
            <a:ext cx="3724624" cy="389255"/>
          </a:xfrm>
          <a:prstGeom prst="rect">
            <a:avLst/>
          </a:prstGeom>
        </p:spPr>
        <p:txBody>
          <a:bodyPr lIns="0" tIns="0" rIns="0" bIns="0" rtlCol="0" anchor="t">
            <a:spAutoFit/>
          </a:bodyPr>
          <a:lstStyle/>
          <a:p>
            <a:pPr algn="ctr">
              <a:lnSpc>
                <a:spcPts val="3220"/>
              </a:lnSpc>
            </a:pPr>
            <a:r>
              <a:rPr lang="en-US" sz="2300" spc="239">
                <a:solidFill>
                  <a:srgbClr val="E8E4E4"/>
                </a:solidFill>
                <a:latin typeface="Now"/>
              </a:rPr>
              <a:t>E21BCAU0014</a:t>
            </a:r>
          </a:p>
        </p:txBody>
      </p:sp>
      <p:sp>
        <p:nvSpPr>
          <p:cNvPr id="17" name="TextBox 17"/>
          <p:cNvSpPr txBox="1"/>
          <p:nvPr/>
        </p:nvSpPr>
        <p:spPr>
          <a:xfrm>
            <a:off x="9144000" y="7763173"/>
            <a:ext cx="4807346" cy="422221"/>
          </a:xfrm>
          <a:prstGeom prst="rect">
            <a:avLst/>
          </a:prstGeom>
        </p:spPr>
        <p:txBody>
          <a:bodyPr lIns="0" tIns="0" rIns="0" bIns="0" rtlCol="0" anchor="t">
            <a:spAutoFit/>
          </a:bodyPr>
          <a:lstStyle/>
          <a:p>
            <a:pPr algn="ctr">
              <a:lnSpc>
                <a:spcPts val="3500"/>
              </a:lnSpc>
            </a:pPr>
            <a:r>
              <a:rPr lang="en-US" sz="2500" spc="187">
                <a:solidFill>
                  <a:srgbClr val="E8E4E4"/>
                </a:solidFill>
                <a:latin typeface="Now"/>
              </a:rPr>
              <a:t>Vedanth T. Sreenivasan</a:t>
            </a:r>
          </a:p>
        </p:txBody>
      </p:sp>
      <p:sp>
        <p:nvSpPr>
          <p:cNvPr id="18" name="TextBox 18"/>
          <p:cNvSpPr txBox="1"/>
          <p:nvPr/>
        </p:nvSpPr>
        <p:spPr>
          <a:xfrm>
            <a:off x="9304629" y="8566276"/>
            <a:ext cx="4176352" cy="389255"/>
          </a:xfrm>
          <a:prstGeom prst="rect">
            <a:avLst/>
          </a:prstGeom>
        </p:spPr>
        <p:txBody>
          <a:bodyPr lIns="0" tIns="0" rIns="0" bIns="0" rtlCol="0" anchor="t">
            <a:spAutoFit/>
          </a:bodyPr>
          <a:lstStyle/>
          <a:p>
            <a:pPr algn="ctr">
              <a:lnSpc>
                <a:spcPts val="3220"/>
              </a:lnSpc>
            </a:pPr>
            <a:r>
              <a:rPr lang="en-US" sz="2300" spc="239">
                <a:solidFill>
                  <a:srgbClr val="E8E4E4"/>
                </a:solidFill>
                <a:latin typeface="Now"/>
              </a:rPr>
              <a:t>E21BCAU0009</a:t>
            </a:r>
          </a:p>
        </p:txBody>
      </p:sp>
      <p:sp>
        <p:nvSpPr>
          <p:cNvPr id="19" name="TextBox 19"/>
          <p:cNvSpPr txBox="1"/>
          <p:nvPr/>
        </p:nvSpPr>
        <p:spPr>
          <a:xfrm>
            <a:off x="13643196" y="7763173"/>
            <a:ext cx="4807346" cy="422221"/>
          </a:xfrm>
          <a:prstGeom prst="rect">
            <a:avLst/>
          </a:prstGeom>
        </p:spPr>
        <p:txBody>
          <a:bodyPr lIns="0" tIns="0" rIns="0" bIns="0" rtlCol="0" anchor="t">
            <a:spAutoFit/>
          </a:bodyPr>
          <a:lstStyle/>
          <a:p>
            <a:pPr algn="ctr">
              <a:lnSpc>
                <a:spcPts val="3500"/>
              </a:lnSpc>
            </a:pPr>
            <a:r>
              <a:rPr lang="en-US" sz="2500" spc="187">
                <a:solidFill>
                  <a:srgbClr val="E8E4E4"/>
                </a:solidFill>
                <a:latin typeface="Now"/>
              </a:rPr>
              <a:t>Ashima Yadav</a:t>
            </a:r>
          </a:p>
        </p:txBody>
      </p:sp>
      <p:sp>
        <p:nvSpPr>
          <p:cNvPr id="20" name="TextBox 20"/>
          <p:cNvSpPr txBox="1"/>
          <p:nvPr/>
        </p:nvSpPr>
        <p:spPr>
          <a:xfrm>
            <a:off x="13951346" y="8566276"/>
            <a:ext cx="4176352" cy="389147"/>
          </a:xfrm>
          <a:prstGeom prst="rect">
            <a:avLst/>
          </a:prstGeom>
        </p:spPr>
        <p:txBody>
          <a:bodyPr lIns="0" tIns="0" rIns="0" bIns="0" rtlCol="0" anchor="t">
            <a:spAutoFit/>
          </a:bodyPr>
          <a:lstStyle/>
          <a:p>
            <a:pPr algn="ctr">
              <a:lnSpc>
                <a:spcPts val="3220"/>
              </a:lnSpc>
            </a:pPr>
            <a:r>
              <a:rPr lang="en-US" sz="2300" spc="239">
                <a:solidFill>
                  <a:srgbClr val="E8E4E4"/>
                </a:solidFill>
                <a:latin typeface="Now"/>
              </a:rPr>
              <a:t>Mentor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172253" y="6951040"/>
            <a:ext cx="5040183" cy="0"/>
          </a:xfrm>
          <a:prstGeom prst="line">
            <a:avLst/>
          </a:prstGeom>
          <a:ln w="19050" cap="flat">
            <a:solidFill>
              <a:srgbClr val="DD2673"/>
            </a:solidFill>
            <a:prstDash val="solid"/>
            <a:headEnd type="none" w="sm" len="sm"/>
            <a:tailEnd type="none" w="sm" len="sm"/>
          </a:ln>
        </p:spPr>
      </p:sp>
      <p:sp>
        <p:nvSpPr>
          <p:cNvPr id="3" name="AutoShape 3"/>
          <p:cNvSpPr/>
          <p:nvPr/>
        </p:nvSpPr>
        <p:spPr>
          <a:xfrm>
            <a:off x="1038225" y="806343"/>
            <a:ext cx="0" cy="8674314"/>
          </a:xfrm>
          <a:prstGeom prst="line">
            <a:avLst/>
          </a:prstGeom>
          <a:ln w="19050" cap="flat">
            <a:solidFill>
              <a:srgbClr val="DD2673"/>
            </a:solidFill>
            <a:prstDash val="solid"/>
            <a:headEnd type="none" w="sm" len="sm"/>
            <a:tailEnd type="none" w="sm" len="sm"/>
          </a:ln>
        </p:spPr>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12852" y="578944"/>
            <a:ext cx="2651927" cy="139081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45217" y="6066574"/>
            <a:ext cx="6828166" cy="6828166"/>
          </a:xfrm>
          <a:prstGeom prst="rect">
            <a:avLst/>
          </a:prstGeom>
        </p:spPr>
      </p:pic>
      <p:sp>
        <p:nvSpPr>
          <p:cNvPr id="6" name="TextBox 6"/>
          <p:cNvSpPr txBox="1"/>
          <p:nvPr/>
        </p:nvSpPr>
        <p:spPr>
          <a:xfrm rot="5400000">
            <a:off x="-483004" y="6360388"/>
            <a:ext cx="4891880" cy="1162255"/>
          </a:xfrm>
          <a:prstGeom prst="rect">
            <a:avLst/>
          </a:prstGeom>
        </p:spPr>
        <p:txBody>
          <a:bodyPr lIns="0" tIns="0" rIns="0" bIns="0" rtlCol="0" anchor="t">
            <a:spAutoFit/>
          </a:bodyPr>
          <a:lstStyle/>
          <a:p>
            <a:pPr>
              <a:lnSpc>
                <a:spcPts val="8640"/>
              </a:lnSpc>
              <a:spcBef>
                <a:spcPct val="0"/>
              </a:spcBef>
            </a:pPr>
            <a:r>
              <a:rPr lang="en-US" sz="6171">
                <a:solidFill>
                  <a:srgbClr val="FFFFFF"/>
                </a:solidFill>
                <a:latin typeface="Frunchy Sage"/>
              </a:rPr>
              <a:t>Today's Agenda</a:t>
            </a:r>
          </a:p>
        </p:txBody>
      </p:sp>
      <p:sp>
        <p:nvSpPr>
          <p:cNvPr id="7" name="TextBox 7"/>
          <p:cNvSpPr txBox="1"/>
          <p:nvPr/>
        </p:nvSpPr>
        <p:spPr>
          <a:xfrm>
            <a:off x="4796230" y="4512049"/>
            <a:ext cx="8450598" cy="338391"/>
          </a:xfrm>
          <a:prstGeom prst="rect">
            <a:avLst/>
          </a:prstGeom>
        </p:spPr>
        <p:txBody>
          <a:bodyPr lIns="0" tIns="0" rIns="0" bIns="0" rtlCol="0" anchor="t">
            <a:spAutoFit/>
          </a:bodyPr>
          <a:lstStyle/>
          <a:p>
            <a:pPr>
              <a:lnSpc>
                <a:spcPts val="2787"/>
              </a:lnSpc>
              <a:spcBef>
                <a:spcPct val="0"/>
              </a:spcBef>
            </a:pPr>
            <a:r>
              <a:rPr lang="en-US" sz="1990">
                <a:solidFill>
                  <a:srgbClr val="FFFFFF"/>
                </a:solidFill>
                <a:latin typeface="Public Sans"/>
              </a:rPr>
              <a:t>Introduction</a:t>
            </a:r>
          </a:p>
        </p:txBody>
      </p:sp>
      <p:sp>
        <p:nvSpPr>
          <p:cNvPr id="8" name="TextBox 8"/>
          <p:cNvSpPr txBox="1"/>
          <p:nvPr/>
        </p:nvSpPr>
        <p:spPr>
          <a:xfrm>
            <a:off x="15055577" y="1121630"/>
            <a:ext cx="2312199" cy="267342"/>
          </a:xfrm>
          <a:prstGeom prst="rect">
            <a:avLst/>
          </a:prstGeom>
        </p:spPr>
        <p:txBody>
          <a:bodyPr lIns="0" tIns="0" rIns="0" bIns="0" rtlCol="0" anchor="t">
            <a:spAutoFit/>
          </a:bodyPr>
          <a:lstStyle/>
          <a:p>
            <a:pPr algn="r">
              <a:lnSpc>
                <a:spcPts val="2229"/>
              </a:lnSpc>
              <a:spcBef>
                <a:spcPct val="0"/>
              </a:spcBef>
            </a:pPr>
            <a:r>
              <a:rPr lang="en-US" sz="1592" spc="251">
                <a:solidFill>
                  <a:srgbClr val="FFFFFF"/>
                </a:solidFill>
                <a:latin typeface="Public Sans"/>
              </a:rPr>
              <a:t>18TH APRIL 2023</a:t>
            </a:r>
          </a:p>
        </p:txBody>
      </p:sp>
      <p:sp>
        <p:nvSpPr>
          <p:cNvPr id="9" name="TextBox 9"/>
          <p:cNvSpPr txBox="1"/>
          <p:nvPr/>
        </p:nvSpPr>
        <p:spPr>
          <a:xfrm>
            <a:off x="4796230" y="5528158"/>
            <a:ext cx="8450598" cy="338391"/>
          </a:xfrm>
          <a:prstGeom prst="rect">
            <a:avLst/>
          </a:prstGeom>
        </p:spPr>
        <p:txBody>
          <a:bodyPr lIns="0" tIns="0" rIns="0" bIns="0" rtlCol="0" anchor="t">
            <a:spAutoFit/>
          </a:bodyPr>
          <a:lstStyle/>
          <a:p>
            <a:pPr>
              <a:lnSpc>
                <a:spcPts val="2787"/>
              </a:lnSpc>
              <a:spcBef>
                <a:spcPct val="0"/>
              </a:spcBef>
            </a:pPr>
            <a:r>
              <a:rPr lang="en-US" sz="1990">
                <a:solidFill>
                  <a:srgbClr val="FFFFFF"/>
                </a:solidFill>
                <a:latin typeface="Public Sans"/>
              </a:rPr>
              <a:t>NIDS &amp; HIDS</a:t>
            </a:r>
          </a:p>
        </p:txBody>
      </p:sp>
      <p:sp>
        <p:nvSpPr>
          <p:cNvPr id="10" name="TextBox 10"/>
          <p:cNvSpPr txBox="1"/>
          <p:nvPr/>
        </p:nvSpPr>
        <p:spPr>
          <a:xfrm>
            <a:off x="4796230" y="6018949"/>
            <a:ext cx="8450598" cy="338391"/>
          </a:xfrm>
          <a:prstGeom prst="rect">
            <a:avLst/>
          </a:prstGeom>
        </p:spPr>
        <p:txBody>
          <a:bodyPr lIns="0" tIns="0" rIns="0" bIns="0" rtlCol="0" anchor="t">
            <a:spAutoFit/>
          </a:bodyPr>
          <a:lstStyle/>
          <a:p>
            <a:pPr>
              <a:lnSpc>
                <a:spcPts val="2787"/>
              </a:lnSpc>
              <a:spcBef>
                <a:spcPct val="0"/>
              </a:spcBef>
            </a:pPr>
            <a:r>
              <a:rPr lang="en-US" sz="1990">
                <a:solidFill>
                  <a:srgbClr val="FFFFFF"/>
                </a:solidFill>
                <a:latin typeface="Public Sans"/>
              </a:rPr>
              <a:t>Goals </a:t>
            </a:r>
          </a:p>
        </p:txBody>
      </p:sp>
      <p:sp>
        <p:nvSpPr>
          <p:cNvPr id="11" name="TextBox 11"/>
          <p:cNvSpPr txBox="1"/>
          <p:nvPr/>
        </p:nvSpPr>
        <p:spPr>
          <a:xfrm>
            <a:off x="4796230" y="6507595"/>
            <a:ext cx="8450598" cy="338391"/>
          </a:xfrm>
          <a:prstGeom prst="rect">
            <a:avLst/>
          </a:prstGeom>
        </p:spPr>
        <p:txBody>
          <a:bodyPr lIns="0" tIns="0" rIns="0" bIns="0" rtlCol="0" anchor="t">
            <a:spAutoFit/>
          </a:bodyPr>
          <a:lstStyle/>
          <a:p>
            <a:pPr>
              <a:lnSpc>
                <a:spcPts val="2787"/>
              </a:lnSpc>
              <a:spcBef>
                <a:spcPct val="0"/>
              </a:spcBef>
            </a:pPr>
            <a:r>
              <a:rPr lang="en-US" sz="1990">
                <a:solidFill>
                  <a:srgbClr val="FFFFFF"/>
                </a:solidFill>
                <a:latin typeface="Public Sans"/>
              </a:rPr>
              <a:t>Architecture</a:t>
            </a:r>
          </a:p>
        </p:txBody>
      </p:sp>
      <p:sp>
        <p:nvSpPr>
          <p:cNvPr id="12" name="TextBox 12"/>
          <p:cNvSpPr txBox="1"/>
          <p:nvPr/>
        </p:nvSpPr>
        <p:spPr>
          <a:xfrm>
            <a:off x="4796230" y="5037367"/>
            <a:ext cx="8450598" cy="338391"/>
          </a:xfrm>
          <a:prstGeom prst="rect">
            <a:avLst/>
          </a:prstGeom>
        </p:spPr>
        <p:txBody>
          <a:bodyPr lIns="0" tIns="0" rIns="0" bIns="0" rtlCol="0" anchor="t">
            <a:spAutoFit/>
          </a:bodyPr>
          <a:lstStyle/>
          <a:p>
            <a:pPr>
              <a:lnSpc>
                <a:spcPts val="2787"/>
              </a:lnSpc>
              <a:spcBef>
                <a:spcPct val="0"/>
              </a:spcBef>
            </a:pPr>
            <a:r>
              <a:rPr lang="en-US" sz="1990">
                <a:solidFill>
                  <a:srgbClr val="FFFFFF"/>
                </a:solidFill>
                <a:latin typeface="Public Sans"/>
              </a:rPr>
              <a:t>Components Used For IDS</a:t>
            </a:r>
          </a:p>
        </p:txBody>
      </p:sp>
      <p:sp>
        <p:nvSpPr>
          <p:cNvPr id="13" name="TextBox 13"/>
          <p:cNvSpPr txBox="1"/>
          <p:nvPr/>
        </p:nvSpPr>
        <p:spPr>
          <a:xfrm>
            <a:off x="4796230" y="7011875"/>
            <a:ext cx="8450598" cy="338391"/>
          </a:xfrm>
          <a:prstGeom prst="rect">
            <a:avLst/>
          </a:prstGeom>
        </p:spPr>
        <p:txBody>
          <a:bodyPr lIns="0" tIns="0" rIns="0" bIns="0" rtlCol="0" anchor="t">
            <a:spAutoFit/>
          </a:bodyPr>
          <a:lstStyle/>
          <a:p>
            <a:pPr>
              <a:lnSpc>
                <a:spcPts val="2787"/>
              </a:lnSpc>
              <a:spcBef>
                <a:spcPct val="0"/>
              </a:spcBef>
            </a:pPr>
            <a:r>
              <a:rPr lang="en-US" sz="1990">
                <a:solidFill>
                  <a:srgbClr val="FFFFFF"/>
                </a:solidFill>
                <a:latin typeface="Public Sans"/>
              </a:rPr>
              <a:t>Demo Page</a:t>
            </a:r>
          </a:p>
        </p:txBody>
      </p:sp>
      <p:sp>
        <p:nvSpPr>
          <p:cNvPr id="14" name="TextBox 14"/>
          <p:cNvSpPr txBox="1"/>
          <p:nvPr/>
        </p:nvSpPr>
        <p:spPr>
          <a:xfrm>
            <a:off x="4796230" y="7511840"/>
            <a:ext cx="8450598" cy="338391"/>
          </a:xfrm>
          <a:prstGeom prst="rect">
            <a:avLst/>
          </a:prstGeom>
        </p:spPr>
        <p:txBody>
          <a:bodyPr lIns="0" tIns="0" rIns="0" bIns="0" rtlCol="0" anchor="t">
            <a:spAutoFit/>
          </a:bodyPr>
          <a:lstStyle/>
          <a:p>
            <a:pPr>
              <a:lnSpc>
                <a:spcPts val="2787"/>
              </a:lnSpc>
              <a:spcBef>
                <a:spcPct val="0"/>
              </a:spcBef>
            </a:pPr>
            <a:r>
              <a:rPr lang="en-US" sz="1990">
                <a:solidFill>
                  <a:srgbClr val="FFFFFF"/>
                </a:solidFill>
                <a:latin typeface="Public Sans"/>
              </a:rPr>
              <a:t>Network-Based IDS</a:t>
            </a:r>
          </a:p>
        </p:txBody>
      </p:sp>
      <p:sp>
        <p:nvSpPr>
          <p:cNvPr id="15" name="TextBox 15"/>
          <p:cNvSpPr txBox="1"/>
          <p:nvPr/>
        </p:nvSpPr>
        <p:spPr>
          <a:xfrm>
            <a:off x="4796230" y="8011805"/>
            <a:ext cx="8450598" cy="338391"/>
          </a:xfrm>
          <a:prstGeom prst="rect">
            <a:avLst/>
          </a:prstGeom>
        </p:spPr>
        <p:txBody>
          <a:bodyPr lIns="0" tIns="0" rIns="0" bIns="0" rtlCol="0" anchor="t">
            <a:spAutoFit/>
          </a:bodyPr>
          <a:lstStyle/>
          <a:p>
            <a:pPr>
              <a:lnSpc>
                <a:spcPts val="2787"/>
              </a:lnSpc>
              <a:spcBef>
                <a:spcPct val="0"/>
              </a:spcBef>
            </a:pPr>
            <a:r>
              <a:rPr lang="en-US" sz="1990">
                <a:solidFill>
                  <a:srgbClr val="FFFFFF"/>
                </a:solidFill>
                <a:latin typeface="Public Sans"/>
              </a:rPr>
              <a:t>IDS Challenges</a:t>
            </a:r>
          </a:p>
        </p:txBody>
      </p:sp>
      <p:sp>
        <p:nvSpPr>
          <p:cNvPr id="16" name="TextBox 16"/>
          <p:cNvSpPr txBox="1"/>
          <p:nvPr/>
        </p:nvSpPr>
        <p:spPr>
          <a:xfrm>
            <a:off x="4796230" y="8511771"/>
            <a:ext cx="8450598" cy="338391"/>
          </a:xfrm>
          <a:prstGeom prst="rect">
            <a:avLst/>
          </a:prstGeom>
        </p:spPr>
        <p:txBody>
          <a:bodyPr lIns="0" tIns="0" rIns="0" bIns="0" rtlCol="0" anchor="t">
            <a:spAutoFit/>
          </a:bodyPr>
          <a:lstStyle/>
          <a:p>
            <a:pPr>
              <a:lnSpc>
                <a:spcPts val="2787"/>
              </a:lnSpc>
              <a:spcBef>
                <a:spcPct val="0"/>
              </a:spcBef>
            </a:pPr>
            <a:r>
              <a:rPr lang="en-US" sz="1990">
                <a:solidFill>
                  <a:srgbClr val="FFFFFF"/>
                </a:solidFill>
                <a:latin typeface="Public Sans"/>
              </a:rPr>
              <a:t>Conclusion</a:t>
            </a:r>
          </a:p>
        </p:txBody>
      </p:sp>
      <p:sp>
        <p:nvSpPr>
          <p:cNvPr id="17" name="TextBox 17"/>
          <p:cNvSpPr txBox="1"/>
          <p:nvPr/>
        </p:nvSpPr>
        <p:spPr>
          <a:xfrm>
            <a:off x="1381809" y="1173376"/>
            <a:ext cx="11160995" cy="2147093"/>
          </a:xfrm>
          <a:prstGeom prst="rect">
            <a:avLst/>
          </a:prstGeom>
        </p:spPr>
        <p:txBody>
          <a:bodyPr lIns="0" tIns="0" rIns="0" bIns="0" rtlCol="0" anchor="t">
            <a:spAutoFit/>
          </a:bodyPr>
          <a:lstStyle/>
          <a:p>
            <a:pPr>
              <a:lnSpc>
                <a:spcPts val="15880"/>
              </a:lnSpc>
              <a:spcBef>
                <a:spcPct val="0"/>
              </a:spcBef>
            </a:pPr>
            <a:r>
              <a:rPr lang="en-US" sz="11343">
                <a:solidFill>
                  <a:srgbClr val="FFFFFF"/>
                </a:solidFill>
                <a:latin typeface="Frunchy Sage"/>
              </a:rPr>
              <a:t>Planner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2993353" cy="870896"/>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11855"/>
            <a:ext cx="453117" cy="433691"/>
          </a:xfrm>
          <a:prstGeom prst="rect">
            <a:avLst/>
          </a:prstGeom>
        </p:spPr>
      </p:pic>
      <p:grpSp>
        <p:nvGrpSpPr>
          <p:cNvPr id="5" name="Group 5"/>
          <p:cNvGrpSpPr/>
          <p:nvPr/>
        </p:nvGrpSpPr>
        <p:grpSpPr>
          <a:xfrm>
            <a:off x="17461777" y="7605853"/>
            <a:ext cx="1652447" cy="165244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id="7" name="TextBox 7"/>
          <p:cNvSpPr txBox="1"/>
          <p:nvPr/>
        </p:nvSpPr>
        <p:spPr>
          <a:xfrm>
            <a:off x="1769807" y="877772"/>
            <a:ext cx="1890833" cy="283632"/>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Poppins"/>
              </a:rPr>
              <a:t>SYSTEMZEN</a:t>
            </a:r>
          </a:p>
        </p:txBody>
      </p:sp>
      <p:pic>
        <p:nvPicPr>
          <p:cNvPr id="8" name="Picture 8"/>
          <p:cNvPicPr>
            <a:picLocks noChangeAspect="1"/>
          </p:cNvPicPr>
          <p:nvPr/>
        </p:nvPicPr>
        <p:blipFill>
          <a:blip r:embed="rId4"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10081" y="315677"/>
            <a:ext cx="2898297" cy="2774040"/>
          </a:xfrm>
          <a:prstGeom prst="rect">
            <a:avLst/>
          </a:prstGeom>
        </p:spPr>
      </p:pic>
      <p:pic>
        <p:nvPicPr>
          <p:cNvPr id="9" name="Picture 9"/>
          <p:cNvPicPr>
            <a:picLocks noChangeAspect="1"/>
          </p:cNvPicPr>
          <p:nvPr/>
        </p:nvPicPr>
        <p:blipFill>
          <a:blip r:embed="rId6">
            <a:alphaModFix amt="6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71244" y="6747869"/>
            <a:ext cx="5505900" cy="3223454"/>
          </a:xfrm>
          <a:prstGeom prst="rect">
            <a:avLst/>
          </a:prstGeom>
        </p:spPr>
      </p:pic>
      <p:grpSp>
        <p:nvGrpSpPr>
          <p:cNvPr id="10" name="Group 10"/>
          <p:cNvGrpSpPr/>
          <p:nvPr/>
        </p:nvGrpSpPr>
        <p:grpSpPr>
          <a:xfrm>
            <a:off x="1028700" y="2051687"/>
            <a:ext cx="16230600" cy="3748522"/>
            <a:chOff x="0" y="0"/>
            <a:chExt cx="21640800" cy="4998029"/>
          </a:xfrm>
        </p:grpSpPr>
        <p:pic>
          <p:nvPicPr>
            <p:cNvPr id="11" name="Picture 11"/>
            <p:cNvPicPr>
              <a:picLocks noChangeAspect="1"/>
            </p:cNvPicPr>
            <p:nvPr/>
          </p:nvPicPr>
          <p:blipFill>
            <a:blip r:embed="rId8"/>
            <a:srcRect t="32667" b="32667"/>
            <a:stretch>
              <a:fillRect/>
            </a:stretch>
          </p:blipFill>
          <p:spPr>
            <a:xfrm>
              <a:off x="0" y="0"/>
              <a:ext cx="21640800" cy="4998029"/>
            </a:xfrm>
            <a:prstGeom prst="rect">
              <a:avLst/>
            </a:prstGeom>
          </p:spPr>
        </p:pic>
      </p:grpSp>
      <p:grpSp>
        <p:nvGrpSpPr>
          <p:cNvPr id="12" name="Group 12"/>
          <p:cNvGrpSpPr/>
          <p:nvPr/>
        </p:nvGrpSpPr>
        <p:grpSpPr>
          <a:xfrm>
            <a:off x="1481817" y="6747869"/>
            <a:ext cx="1080030" cy="108003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id="14" name="TextBox 14"/>
          <p:cNvSpPr txBox="1"/>
          <p:nvPr/>
        </p:nvSpPr>
        <p:spPr>
          <a:xfrm>
            <a:off x="1819457" y="6949059"/>
            <a:ext cx="7576320" cy="900430"/>
          </a:xfrm>
          <a:prstGeom prst="rect">
            <a:avLst/>
          </a:prstGeom>
        </p:spPr>
        <p:txBody>
          <a:bodyPr lIns="0" tIns="0" rIns="0" bIns="0" rtlCol="0" anchor="t">
            <a:spAutoFit/>
          </a:bodyPr>
          <a:lstStyle/>
          <a:p>
            <a:pPr>
              <a:lnSpc>
                <a:spcPts val="6709"/>
              </a:lnSpc>
            </a:pPr>
            <a:r>
              <a:rPr lang="en-US" sz="5499">
                <a:solidFill>
                  <a:srgbClr val="FFFFFF"/>
                </a:solidFill>
                <a:latin typeface="Poppins"/>
              </a:rPr>
              <a:t>INTRODUCTION</a:t>
            </a:r>
          </a:p>
        </p:txBody>
      </p:sp>
      <p:sp>
        <p:nvSpPr>
          <p:cNvPr id="15" name="TextBox 15"/>
          <p:cNvSpPr txBox="1"/>
          <p:nvPr/>
        </p:nvSpPr>
        <p:spPr>
          <a:xfrm>
            <a:off x="10190693" y="6968109"/>
            <a:ext cx="6268537" cy="19405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Intrusion detection systems (IDS) are designed to detect and alert on potential security breaches that occur within a computer network or system. The main goal of an IDS is to monitor and analyze network traffic or system activity in order to detect suspicious patterns or anomalies that may indicate a potential attack. IDS can be classified into two main categories: network-based IDS and host-based IDS.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3234" y="2376881"/>
            <a:ext cx="2625389" cy="261106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382173" y="2376881"/>
            <a:ext cx="1961784" cy="276661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83234" y="6073521"/>
            <a:ext cx="2789832" cy="278983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469230" y="6073521"/>
            <a:ext cx="4674770" cy="2626371"/>
          </a:xfrm>
          <a:prstGeom prst="rect">
            <a:avLst/>
          </a:prstGeom>
        </p:spPr>
      </p:pic>
      <p:sp>
        <p:nvSpPr>
          <p:cNvPr id="6" name="TextBox 6"/>
          <p:cNvSpPr txBox="1"/>
          <p:nvPr/>
        </p:nvSpPr>
        <p:spPr>
          <a:xfrm>
            <a:off x="10933259" y="3232201"/>
            <a:ext cx="7354741" cy="450215"/>
          </a:xfrm>
          <a:prstGeom prst="rect">
            <a:avLst/>
          </a:prstGeom>
        </p:spPr>
        <p:txBody>
          <a:bodyPr lIns="0" tIns="0" rIns="0" bIns="0" rtlCol="0" anchor="t">
            <a:spAutoFit/>
          </a:bodyPr>
          <a:lstStyle/>
          <a:p>
            <a:pPr marL="0" lvl="0" indent="0" algn="l">
              <a:lnSpc>
                <a:spcPts val="3639"/>
              </a:lnSpc>
              <a:spcBef>
                <a:spcPct val="0"/>
              </a:spcBef>
            </a:pPr>
            <a:r>
              <a:rPr lang="en-US" sz="2799">
                <a:solidFill>
                  <a:srgbClr val="FFFFFF"/>
                </a:solidFill>
                <a:latin typeface="Open Sans Bold"/>
              </a:rPr>
              <a:t>Python</a:t>
            </a:r>
          </a:p>
        </p:txBody>
      </p:sp>
      <p:sp>
        <p:nvSpPr>
          <p:cNvPr id="7" name="TextBox 7"/>
          <p:cNvSpPr txBox="1"/>
          <p:nvPr/>
        </p:nvSpPr>
        <p:spPr>
          <a:xfrm>
            <a:off x="10933259" y="4139616"/>
            <a:ext cx="7354741" cy="450215"/>
          </a:xfrm>
          <a:prstGeom prst="rect">
            <a:avLst/>
          </a:prstGeom>
        </p:spPr>
        <p:txBody>
          <a:bodyPr lIns="0" tIns="0" rIns="0" bIns="0" rtlCol="0" anchor="t">
            <a:spAutoFit/>
          </a:bodyPr>
          <a:lstStyle/>
          <a:p>
            <a:pPr marL="0" lvl="0" indent="0" algn="l">
              <a:lnSpc>
                <a:spcPts val="3639"/>
              </a:lnSpc>
              <a:spcBef>
                <a:spcPct val="0"/>
              </a:spcBef>
            </a:pPr>
            <a:r>
              <a:rPr lang="en-US" sz="2799">
                <a:solidFill>
                  <a:srgbClr val="FFFFFF"/>
                </a:solidFill>
                <a:latin typeface="Open Sans Bold"/>
              </a:rPr>
              <a:t>HTML</a:t>
            </a:r>
          </a:p>
        </p:txBody>
      </p:sp>
      <p:sp>
        <p:nvSpPr>
          <p:cNvPr id="8" name="TextBox 8"/>
          <p:cNvSpPr txBox="1"/>
          <p:nvPr/>
        </p:nvSpPr>
        <p:spPr>
          <a:xfrm>
            <a:off x="10933259" y="4904105"/>
            <a:ext cx="7354741" cy="450215"/>
          </a:xfrm>
          <a:prstGeom prst="rect">
            <a:avLst/>
          </a:prstGeom>
        </p:spPr>
        <p:txBody>
          <a:bodyPr lIns="0" tIns="0" rIns="0" bIns="0" rtlCol="0" anchor="t">
            <a:spAutoFit/>
          </a:bodyPr>
          <a:lstStyle/>
          <a:p>
            <a:pPr marL="0" lvl="0" indent="0" algn="l">
              <a:lnSpc>
                <a:spcPts val="3639"/>
              </a:lnSpc>
              <a:spcBef>
                <a:spcPct val="0"/>
              </a:spcBef>
            </a:pPr>
            <a:r>
              <a:rPr lang="en-US" sz="2799">
                <a:solidFill>
                  <a:srgbClr val="FFFFFF"/>
                </a:solidFill>
                <a:latin typeface="Open Sans Bold"/>
              </a:rPr>
              <a:t>Javascript</a:t>
            </a:r>
          </a:p>
        </p:txBody>
      </p:sp>
      <p:sp>
        <p:nvSpPr>
          <p:cNvPr id="9" name="TextBox 9"/>
          <p:cNvSpPr txBox="1"/>
          <p:nvPr/>
        </p:nvSpPr>
        <p:spPr>
          <a:xfrm>
            <a:off x="10933259" y="5834126"/>
            <a:ext cx="7354741" cy="450215"/>
          </a:xfrm>
          <a:prstGeom prst="rect">
            <a:avLst/>
          </a:prstGeom>
        </p:spPr>
        <p:txBody>
          <a:bodyPr lIns="0" tIns="0" rIns="0" bIns="0" rtlCol="0" anchor="t">
            <a:spAutoFit/>
          </a:bodyPr>
          <a:lstStyle/>
          <a:p>
            <a:pPr marL="0" lvl="0" indent="0" algn="l">
              <a:lnSpc>
                <a:spcPts val="3639"/>
              </a:lnSpc>
              <a:spcBef>
                <a:spcPct val="0"/>
              </a:spcBef>
            </a:pPr>
            <a:r>
              <a:rPr lang="en-US" sz="2799">
                <a:solidFill>
                  <a:srgbClr val="FFFFFF"/>
                </a:solidFill>
                <a:latin typeface="Open Sans Bold"/>
              </a:rPr>
              <a:t>CSS</a:t>
            </a:r>
            <a:r>
              <a:rPr lang="en-US" sz="2799" u="none">
                <a:solidFill>
                  <a:srgbClr val="FFFFFF"/>
                </a:solidFill>
                <a:latin typeface="Open Sans Bold"/>
              </a:rPr>
              <a:t> </a:t>
            </a:r>
          </a:p>
        </p:txBody>
      </p:sp>
      <p:sp>
        <p:nvSpPr>
          <p:cNvPr id="10" name="TextBox 10"/>
          <p:cNvSpPr txBox="1"/>
          <p:nvPr/>
        </p:nvSpPr>
        <p:spPr>
          <a:xfrm>
            <a:off x="10933259" y="6598666"/>
            <a:ext cx="7354741" cy="450215"/>
          </a:xfrm>
          <a:prstGeom prst="rect">
            <a:avLst/>
          </a:prstGeom>
        </p:spPr>
        <p:txBody>
          <a:bodyPr lIns="0" tIns="0" rIns="0" bIns="0" rtlCol="0" anchor="t">
            <a:spAutoFit/>
          </a:bodyPr>
          <a:lstStyle/>
          <a:p>
            <a:pPr marL="0" lvl="0" indent="0" algn="l">
              <a:lnSpc>
                <a:spcPts val="3639"/>
              </a:lnSpc>
              <a:spcBef>
                <a:spcPct val="0"/>
              </a:spcBef>
            </a:pPr>
            <a:r>
              <a:rPr lang="en-US" sz="2799">
                <a:solidFill>
                  <a:srgbClr val="FFFFFF"/>
                </a:solidFill>
                <a:latin typeface="Open Sans Bold"/>
              </a:rPr>
              <a:t>Docker</a:t>
            </a:r>
          </a:p>
        </p:txBody>
      </p:sp>
      <p:sp>
        <p:nvSpPr>
          <p:cNvPr id="11" name="TextBox 11"/>
          <p:cNvSpPr txBox="1"/>
          <p:nvPr/>
        </p:nvSpPr>
        <p:spPr>
          <a:xfrm>
            <a:off x="0" y="565627"/>
            <a:ext cx="10397185" cy="821371"/>
          </a:xfrm>
          <a:prstGeom prst="rect">
            <a:avLst/>
          </a:prstGeom>
        </p:spPr>
        <p:txBody>
          <a:bodyPr lIns="0" tIns="0" rIns="0" bIns="0" rtlCol="0" anchor="t">
            <a:spAutoFit/>
          </a:bodyPr>
          <a:lstStyle/>
          <a:p>
            <a:pPr algn="ctr">
              <a:lnSpc>
                <a:spcPts val="6616"/>
              </a:lnSpc>
              <a:spcBef>
                <a:spcPct val="0"/>
              </a:spcBef>
            </a:pPr>
            <a:r>
              <a:rPr lang="en-US" sz="4726">
                <a:solidFill>
                  <a:srgbClr val="FFFFFF"/>
                </a:solidFill>
                <a:latin typeface="Public Sans"/>
              </a:rPr>
              <a:t>Components Used For IDS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11855"/>
            <a:ext cx="453117" cy="433691"/>
          </a:xfrm>
          <a:prstGeom prst="rect">
            <a:avLst/>
          </a:prstGeom>
        </p:spPr>
      </p:pic>
      <p:grpSp>
        <p:nvGrpSpPr>
          <p:cNvPr id="3" name="Group 3"/>
          <p:cNvGrpSpPr/>
          <p:nvPr/>
        </p:nvGrpSpPr>
        <p:grpSpPr>
          <a:xfrm>
            <a:off x="17461777" y="7605853"/>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id="5" name="Picture 5"/>
          <p:cNvPicPr>
            <a:picLocks noChangeAspect="1"/>
          </p:cNvPicPr>
          <p:nvPr/>
        </p:nvPicPr>
        <p:blipFill>
          <a:blip r:embed="rId4"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10081" y="315677"/>
            <a:ext cx="2898297" cy="2774040"/>
          </a:xfrm>
          <a:prstGeom prst="rect">
            <a:avLst/>
          </a:prstGeom>
        </p:spPr>
      </p:pic>
      <p:pic>
        <p:nvPicPr>
          <p:cNvPr id="6" name="Picture 6"/>
          <p:cNvPicPr>
            <a:picLocks noChangeAspect="1"/>
          </p:cNvPicPr>
          <p:nvPr/>
        </p:nvPicPr>
        <p:blipFill>
          <a:blip r:embed="rId6">
            <a:alphaModFix amt="6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71244" y="6747869"/>
            <a:ext cx="5505900" cy="3223454"/>
          </a:xfrm>
          <a:prstGeom prst="rect">
            <a:avLst/>
          </a:prstGeom>
        </p:spPr>
      </p:pic>
      <p:grpSp>
        <p:nvGrpSpPr>
          <p:cNvPr id="7" name="Group 7"/>
          <p:cNvGrpSpPr>
            <a:grpSpLocks noChangeAspect="1"/>
          </p:cNvGrpSpPr>
          <p:nvPr/>
        </p:nvGrpSpPr>
        <p:grpSpPr>
          <a:xfrm>
            <a:off x="1255258" y="2071086"/>
            <a:ext cx="4501435" cy="4501417"/>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r="-49999"/>
              </a:stretch>
            </a:blipFill>
          </p:spPr>
        </p:sp>
      </p:grpSp>
      <p:grpSp>
        <p:nvGrpSpPr>
          <p:cNvPr id="9" name="Group 9"/>
          <p:cNvGrpSpPr/>
          <p:nvPr/>
        </p:nvGrpSpPr>
        <p:grpSpPr>
          <a:xfrm>
            <a:off x="3505976" y="4231058"/>
            <a:ext cx="5027242" cy="502724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2"/>
            </a:solidFill>
          </p:spPr>
        </p:sp>
      </p:grpSp>
      <p:grpSp>
        <p:nvGrpSpPr>
          <p:cNvPr id="11" name="Group 11"/>
          <p:cNvGrpSpPr>
            <a:grpSpLocks noChangeAspect="1"/>
          </p:cNvGrpSpPr>
          <p:nvPr/>
        </p:nvGrpSpPr>
        <p:grpSpPr>
          <a:xfrm>
            <a:off x="3768888" y="4493970"/>
            <a:ext cx="4501435" cy="450141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99" r="-24999"/>
              </a:stretch>
            </a:blipFill>
          </p:spPr>
        </p:sp>
      </p:grpSp>
      <p:grpSp>
        <p:nvGrpSpPr>
          <p:cNvPr id="13" name="Group 13"/>
          <p:cNvGrpSpPr/>
          <p:nvPr/>
        </p:nvGrpSpPr>
        <p:grpSpPr>
          <a:xfrm>
            <a:off x="9440746" y="2068833"/>
            <a:ext cx="1080030" cy="108003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id="15" name="TextBox 15"/>
          <p:cNvSpPr txBox="1"/>
          <p:nvPr/>
        </p:nvSpPr>
        <p:spPr>
          <a:xfrm>
            <a:off x="9778386" y="2270023"/>
            <a:ext cx="6977590" cy="900430"/>
          </a:xfrm>
          <a:prstGeom prst="rect">
            <a:avLst/>
          </a:prstGeom>
        </p:spPr>
        <p:txBody>
          <a:bodyPr lIns="0" tIns="0" rIns="0" bIns="0" rtlCol="0" anchor="t">
            <a:spAutoFit/>
          </a:bodyPr>
          <a:lstStyle/>
          <a:p>
            <a:pPr>
              <a:lnSpc>
                <a:spcPts val="6709"/>
              </a:lnSpc>
            </a:pPr>
            <a:r>
              <a:rPr lang="en-US" sz="5499">
                <a:solidFill>
                  <a:srgbClr val="FFFFFF"/>
                </a:solidFill>
                <a:latin typeface="Poppins"/>
              </a:rPr>
              <a:t>NIDS &amp; HIDS</a:t>
            </a:r>
          </a:p>
        </p:txBody>
      </p:sp>
      <p:sp>
        <p:nvSpPr>
          <p:cNvPr id="16" name="TextBox 16"/>
          <p:cNvSpPr txBox="1"/>
          <p:nvPr/>
        </p:nvSpPr>
        <p:spPr>
          <a:xfrm>
            <a:off x="9778386" y="4642961"/>
            <a:ext cx="6977590" cy="138811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NIDS are designed to monitor network traffic and detect potential attacks that may be coming from outside the organization's network. NIDS are typically deployed at strategic locations within the network, such as at the network perimeter, where they can monitor traffic as it enters and exits the network.</a:t>
            </a:r>
          </a:p>
        </p:txBody>
      </p:sp>
      <p:sp>
        <p:nvSpPr>
          <p:cNvPr id="17" name="TextBox 17"/>
          <p:cNvSpPr txBox="1"/>
          <p:nvPr/>
        </p:nvSpPr>
        <p:spPr>
          <a:xfrm>
            <a:off x="9778386" y="4054633"/>
            <a:ext cx="4875522" cy="457836"/>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Poppins Bold"/>
              </a:rPr>
              <a:t>NIDS</a:t>
            </a:r>
          </a:p>
        </p:txBody>
      </p:sp>
      <p:sp>
        <p:nvSpPr>
          <p:cNvPr id="18" name="TextBox 18"/>
          <p:cNvSpPr txBox="1"/>
          <p:nvPr/>
        </p:nvSpPr>
        <p:spPr>
          <a:xfrm>
            <a:off x="9778386" y="7106282"/>
            <a:ext cx="6977590" cy="111188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HIDS are designed to monitor the activity of individual hosts or devices within the network.HIDS can detect attacks that are not visible at the network level, such as attacks on specific applications or services running on a particular host.</a:t>
            </a:r>
          </a:p>
        </p:txBody>
      </p:sp>
      <p:sp>
        <p:nvSpPr>
          <p:cNvPr id="19" name="TextBox 19"/>
          <p:cNvSpPr txBox="1"/>
          <p:nvPr/>
        </p:nvSpPr>
        <p:spPr>
          <a:xfrm>
            <a:off x="9778386" y="6517954"/>
            <a:ext cx="4875522" cy="457836"/>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Poppins Bold"/>
              </a:rPr>
              <a:t>HIDS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43228" y="686064"/>
            <a:ext cx="1102762" cy="1102762"/>
          </a:xfrm>
          <a:prstGeom prst="rect">
            <a:avLst/>
          </a:prstGeom>
        </p:spPr>
      </p:pic>
      <p:pic>
        <p:nvPicPr>
          <p:cNvPr id="3" name="Picture 3"/>
          <p:cNvPicPr>
            <a:picLocks noChangeAspect="1"/>
          </p:cNvPicPr>
          <p:nvPr/>
        </p:nvPicPr>
        <p:blipFill>
          <a:blip r:embed="rId4"/>
          <a:srcRect/>
          <a:stretch>
            <a:fillRect/>
          </a:stretch>
        </p:blipFill>
        <p:spPr>
          <a:xfrm>
            <a:off x="219464" y="2841134"/>
            <a:ext cx="8924536" cy="6236020"/>
          </a:xfrm>
          <a:prstGeom prst="rect">
            <a:avLst/>
          </a:prstGeom>
        </p:spPr>
      </p:pic>
      <p:sp>
        <p:nvSpPr>
          <p:cNvPr id="4" name="TextBox 4"/>
          <p:cNvSpPr txBox="1"/>
          <p:nvPr/>
        </p:nvSpPr>
        <p:spPr>
          <a:xfrm>
            <a:off x="9543375" y="3307383"/>
            <a:ext cx="6931661" cy="5217795"/>
          </a:xfrm>
          <a:prstGeom prst="rect">
            <a:avLst/>
          </a:prstGeom>
        </p:spPr>
        <p:txBody>
          <a:bodyPr lIns="0" tIns="0" rIns="0" bIns="0" rtlCol="0" anchor="t">
            <a:spAutoFit/>
          </a:bodyPr>
          <a:lstStyle/>
          <a:p>
            <a:pPr marL="604519" lvl="1" indent="-302260">
              <a:lnSpc>
                <a:spcPts val="4199"/>
              </a:lnSpc>
              <a:buFont typeface="Arial"/>
              <a:buChar char="•"/>
            </a:pPr>
            <a:r>
              <a:rPr lang="en-US" sz="2799">
                <a:solidFill>
                  <a:srgbClr val="FFFFFF"/>
                </a:solidFill>
                <a:latin typeface="Public Sans"/>
              </a:rPr>
              <a:t>The goal of our project is to implement and deploy an Intrusion detection system to improve the security  of ones's organinsation network</a:t>
            </a:r>
          </a:p>
          <a:p>
            <a:pPr>
              <a:lnSpc>
                <a:spcPts val="4199"/>
              </a:lnSpc>
            </a:pPr>
            <a:endParaRPr lang="en-US" sz="2799">
              <a:solidFill>
                <a:srgbClr val="FFFFFF"/>
              </a:solidFill>
              <a:latin typeface="Public Sans"/>
            </a:endParaRPr>
          </a:p>
          <a:p>
            <a:pPr marL="604519" lvl="1" indent="-302260" algn="l">
              <a:lnSpc>
                <a:spcPts val="4199"/>
              </a:lnSpc>
              <a:buFont typeface="Arial"/>
              <a:buChar char="•"/>
            </a:pPr>
            <a:r>
              <a:rPr lang="en-US" sz="2799">
                <a:solidFill>
                  <a:srgbClr val="FFFFFF"/>
                </a:solidFill>
                <a:latin typeface="Public Sans"/>
              </a:rPr>
              <a:t>The project objective is to implement appropriate  machine learning algorithm, and selecting software components for IDS.</a:t>
            </a:r>
          </a:p>
        </p:txBody>
      </p:sp>
      <p:sp>
        <p:nvSpPr>
          <p:cNvPr id="5" name="TextBox 5"/>
          <p:cNvSpPr txBox="1"/>
          <p:nvPr/>
        </p:nvSpPr>
        <p:spPr>
          <a:xfrm>
            <a:off x="760764" y="686064"/>
            <a:ext cx="5498182"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FFFFFF"/>
                </a:solidFill>
                <a:latin typeface="Open Sans"/>
              </a:rPr>
              <a:t>Goals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59374" y="1796006"/>
            <a:ext cx="3020775" cy="2361697"/>
          </a:xfrm>
          <a:prstGeom prst="rect">
            <a:avLst/>
          </a:prstGeom>
        </p:spPr>
      </p:pic>
      <p:sp>
        <p:nvSpPr>
          <p:cNvPr id="3" name="TextBox 3"/>
          <p:cNvSpPr txBox="1"/>
          <p:nvPr/>
        </p:nvSpPr>
        <p:spPr>
          <a:xfrm>
            <a:off x="272665" y="2532976"/>
            <a:ext cx="14089277" cy="6560820"/>
          </a:xfrm>
          <a:prstGeom prst="rect">
            <a:avLst/>
          </a:prstGeom>
        </p:spPr>
        <p:txBody>
          <a:bodyPr lIns="0" tIns="0" rIns="0" bIns="0" rtlCol="0" anchor="t">
            <a:spAutoFit/>
          </a:bodyPr>
          <a:lstStyle/>
          <a:p>
            <a:pPr>
              <a:lnSpc>
                <a:spcPts val="3450"/>
              </a:lnSpc>
            </a:pPr>
            <a:r>
              <a:rPr lang="en-US" sz="2300">
                <a:solidFill>
                  <a:srgbClr val="FFFFFF"/>
                </a:solidFill>
                <a:latin typeface="Public Sans"/>
              </a:rPr>
              <a:t>The architecture of Systemzen is based on :-</a:t>
            </a:r>
          </a:p>
          <a:p>
            <a:pPr>
              <a:lnSpc>
                <a:spcPts val="3450"/>
              </a:lnSpc>
            </a:pPr>
            <a:r>
              <a:rPr lang="en-US" sz="2300">
                <a:solidFill>
                  <a:srgbClr val="FFFFFF"/>
                </a:solidFill>
                <a:latin typeface="Public Sans"/>
              </a:rPr>
              <a:t> Traffic -&gt; Sensor &lt;-&gt; Server &lt;-&gt; Client architecture.</a:t>
            </a:r>
          </a:p>
          <a:p>
            <a:pPr>
              <a:lnSpc>
                <a:spcPts val="3450"/>
              </a:lnSpc>
            </a:pPr>
            <a:endParaRPr lang="en-US" sz="2300">
              <a:solidFill>
                <a:srgbClr val="FFFFFF"/>
              </a:solidFill>
              <a:latin typeface="Public Sans"/>
            </a:endParaRPr>
          </a:p>
          <a:p>
            <a:pPr marL="496572" lvl="1" indent="-248286">
              <a:lnSpc>
                <a:spcPts val="3450"/>
              </a:lnSpc>
              <a:buFont typeface="Arial"/>
              <a:buChar char="•"/>
            </a:pPr>
            <a:r>
              <a:rPr lang="en-US" sz="2300">
                <a:solidFill>
                  <a:srgbClr val="FFFFFF"/>
                </a:solidFill>
                <a:latin typeface="Public Sans"/>
              </a:rPr>
              <a:t>Sensor(s) is a standalone component running on the monitoring node (e.g. Linux platform connected passively to the SPAN/mirroring port or transparently inline on a Linux bridge) or at the standalone machine (e.g. Honeypot) where it "monitors" the passing Traffic for blacklisted items/trails (i.e. domain names, URLs and/or IPs). </a:t>
            </a:r>
          </a:p>
          <a:p>
            <a:pPr>
              <a:lnSpc>
                <a:spcPts val="3450"/>
              </a:lnSpc>
            </a:pPr>
            <a:endParaRPr lang="en-US" sz="2300">
              <a:solidFill>
                <a:srgbClr val="FFFFFF"/>
              </a:solidFill>
              <a:latin typeface="Public Sans"/>
            </a:endParaRPr>
          </a:p>
          <a:p>
            <a:pPr marL="496572" lvl="1" indent="-248286">
              <a:lnSpc>
                <a:spcPts val="3450"/>
              </a:lnSpc>
              <a:buFont typeface="Arial"/>
              <a:buChar char="•"/>
            </a:pPr>
            <a:r>
              <a:rPr lang="en-US" sz="2300">
                <a:solidFill>
                  <a:srgbClr val="FFFFFF"/>
                </a:solidFill>
                <a:latin typeface="Public Sans"/>
              </a:rPr>
              <a:t>In case of a positive match, it sends the event details to the (central) Server where they are being stored inside the appropriate logging directory (i.e. LOG_DIR described in the Configuration section). </a:t>
            </a:r>
          </a:p>
          <a:p>
            <a:pPr>
              <a:lnSpc>
                <a:spcPts val="3450"/>
              </a:lnSpc>
            </a:pPr>
            <a:endParaRPr lang="en-US" sz="2300">
              <a:solidFill>
                <a:srgbClr val="FFFFFF"/>
              </a:solidFill>
              <a:latin typeface="Public Sans"/>
            </a:endParaRPr>
          </a:p>
          <a:p>
            <a:pPr marL="496572" lvl="1" indent="-248286" algn="l">
              <a:lnSpc>
                <a:spcPts val="3450"/>
              </a:lnSpc>
              <a:buFont typeface="Arial"/>
              <a:buChar char="•"/>
            </a:pPr>
            <a:r>
              <a:rPr lang="en-US" sz="2300">
                <a:solidFill>
                  <a:srgbClr val="FFFFFF"/>
                </a:solidFill>
                <a:latin typeface="Public Sans"/>
              </a:rPr>
              <a:t>If Sensor is being run on the same machine as Server (default configuration), logs are stored directly into the local logging directory. Otherwise, they are being sent via UDP messages to the remote server (i.e. LOG_SERVER described in the Configuration section).</a:t>
            </a:r>
          </a:p>
        </p:txBody>
      </p:sp>
      <p:grpSp>
        <p:nvGrpSpPr>
          <p:cNvPr id="4" name="Group 4"/>
          <p:cNvGrpSpPr/>
          <p:nvPr/>
        </p:nvGrpSpPr>
        <p:grpSpPr>
          <a:xfrm rot="-5400000">
            <a:off x="12322301" y="-4321301"/>
            <a:ext cx="1644398" cy="10287000"/>
            <a:chOff x="0" y="0"/>
            <a:chExt cx="433093" cy="2709333"/>
          </a:xfrm>
        </p:grpSpPr>
        <p:sp>
          <p:nvSpPr>
            <p:cNvPr id="5" name="Freeform 5"/>
            <p:cNvSpPr/>
            <p:nvPr/>
          </p:nvSpPr>
          <p:spPr>
            <a:xfrm>
              <a:off x="0" y="0"/>
              <a:ext cx="433093" cy="2709333"/>
            </a:xfrm>
            <a:custGeom>
              <a:avLst/>
              <a:gdLst/>
              <a:ahLst/>
              <a:cxnLst/>
              <a:rect l="l" t="t" r="r" b="b"/>
              <a:pathLst>
                <a:path w="433093" h="2709333">
                  <a:moveTo>
                    <a:pt x="0" y="0"/>
                  </a:moveTo>
                  <a:lnTo>
                    <a:pt x="433093" y="0"/>
                  </a:lnTo>
                  <a:lnTo>
                    <a:pt x="433093" y="2709333"/>
                  </a:lnTo>
                  <a:lnTo>
                    <a:pt x="0" y="2709333"/>
                  </a:lnTo>
                  <a:close/>
                </a:path>
              </a:pathLst>
            </a:custGeom>
            <a:solidFill>
              <a:srgbClr val="FFFFF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787"/>
                </a:lnSpc>
              </a:pPr>
              <a:endParaRPr/>
            </a:p>
          </p:txBody>
        </p:sp>
      </p:grpSp>
      <p:pic>
        <p:nvPicPr>
          <p:cNvPr id="7" name="Picture 7"/>
          <p:cNvPicPr>
            <a:picLocks noChangeAspect="1"/>
          </p:cNvPicPr>
          <p:nvPr/>
        </p:nvPicPr>
        <p:blipFill>
          <a:blip r:embed="rId4"/>
          <a:srcRect l="363" t="10245" r="363"/>
          <a:stretch>
            <a:fillRect/>
          </a:stretch>
        </p:blipFill>
        <p:spPr>
          <a:xfrm>
            <a:off x="8001000" y="0"/>
            <a:ext cx="10287000" cy="1644398"/>
          </a:xfrm>
          <a:prstGeom prst="rect">
            <a:avLst/>
          </a:prstGeom>
        </p:spPr>
      </p:pic>
      <p:sp>
        <p:nvSpPr>
          <p:cNvPr id="8" name="TextBox 8"/>
          <p:cNvSpPr txBox="1"/>
          <p:nvPr/>
        </p:nvSpPr>
        <p:spPr>
          <a:xfrm>
            <a:off x="797989" y="1028700"/>
            <a:ext cx="6217376"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FFFFFF"/>
                </a:solidFill>
                <a:latin typeface="Open Sans"/>
              </a:rPr>
              <a:t>Architecture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586281" y="2920658"/>
            <a:ext cx="13115438" cy="5927014"/>
          </a:xfrm>
          <a:prstGeom prst="rect">
            <a:avLst/>
          </a:prstGeom>
        </p:spPr>
      </p:pic>
      <p:sp>
        <p:nvSpPr>
          <p:cNvPr id="3" name="TextBox 3"/>
          <p:cNvSpPr txBox="1"/>
          <p:nvPr/>
        </p:nvSpPr>
        <p:spPr>
          <a:xfrm>
            <a:off x="2240637" y="446609"/>
            <a:ext cx="13115438"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a:rPr>
              <a:t>Demo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1083</Words>
  <Application>Microsoft Office PowerPoint</Application>
  <PresentationFormat>Custom</PresentationFormat>
  <Paragraphs>82</Paragraphs>
  <Slides>13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Now Bold</vt:lpstr>
      <vt:lpstr>Poppins Bold</vt:lpstr>
      <vt:lpstr>Frunchy Sage</vt:lpstr>
      <vt:lpstr>Canva Sans</vt:lpstr>
      <vt:lpstr>Public Sans</vt:lpstr>
      <vt:lpstr>Arial</vt:lpstr>
      <vt:lpstr>Poppins</vt:lpstr>
      <vt:lpstr>Now</vt:lpstr>
      <vt:lpstr>Calibri</vt:lpstr>
      <vt:lpstr>Open Sans Bold</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IDS-Project-Report</dc:title>
  <cp:lastModifiedBy>Vedanth</cp:lastModifiedBy>
  <cp:revision>3</cp:revision>
  <dcterms:created xsi:type="dcterms:W3CDTF">2006-08-16T00:00:00Z</dcterms:created>
  <dcterms:modified xsi:type="dcterms:W3CDTF">2023-04-22T16:31:33Z</dcterms:modified>
  <dc:identifier>DAFgbv3hqug</dc:identifier>
</cp:coreProperties>
</file>